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3" r:id="rId1"/>
  </p:sldMasterIdLst>
  <p:notesMasterIdLst>
    <p:notesMasterId r:id="rId23"/>
  </p:notesMasterIdLst>
  <p:handoutMasterIdLst>
    <p:handoutMasterId r:id="rId24"/>
  </p:handoutMasterIdLst>
  <p:sldIdLst>
    <p:sldId id="322" r:id="rId2"/>
    <p:sldId id="380" r:id="rId3"/>
    <p:sldId id="389" r:id="rId4"/>
    <p:sldId id="395" r:id="rId5"/>
    <p:sldId id="387" r:id="rId6"/>
    <p:sldId id="430" r:id="rId7"/>
    <p:sldId id="431" r:id="rId8"/>
    <p:sldId id="432" r:id="rId9"/>
    <p:sldId id="433" r:id="rId10"/>
    <p:sldId id="388" r:id="rId11"/>
    <p:sldId id="385" r:id="rId12"/>
    <p:sldId id="424" r:id="rId13"/>
    <p:sldId id="425" r:id="rId14"/>
    <p:sldId id="426" r:id="rId15"/>
    <p:sldId id="427" r:id="rId16"/>
    <p:sldId id="428" r:id="rId17"/>
    <p:sldId id="434" r:id="rId18"/>
    <p:sldId id="436" r:id="rId19"/>
    <p:sldId id="439" r:id="rId20"/>
    <p:sldId id="441" r:id="rId21"/>
    <p:sldId id="346" r:id="rId22"/>
  </p:sldIdLst>
  <p:sldSz cx="12192000" cy="6858000"/>
  <p:notesSz cx="6858000" cy="9144000"/>
  <p:embeddedFontLst>
    <p:embeddedFont>
      <p:font typeface="Arial Black" panose="020B0A04020102020204" pitchFamily="34" charset="0"/>
      <p:bold r:id="rId25"/>
    </p:embeddedFont>
    <p:embeddedFont>
      <p:font typeface="Source Sans Pro Light" panose="020B0604020202020204" charset="0"/>
      <p:regular r:id="rId26"/>
      <p:italic r:id="rId27"/>
    </p:embeddedFont>
    <p:embeddedFont>
      <p:font typeface="Montserrat" panose="020B0604020202020204" charset="-52"/>
      <p:regular r:id="rId28"/>
      <p:bold r:id="rId29"/>
      <p:italic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Verdana" panose="020B0604030504040204" pitchFamily="34" charset="0"/>
      <p:regular r:id="rId35"/>
      <p:bold r:id="rId36"/>
      <p:italic r:id="rId37"/>
      <p:boldItalic r:id="rId38"/>
    </p:embeddedFont>
    <p:embeddedFont>
      <p:font typeface="Bebas Neue Bold" panose="020B0606020202050201" charset="-52"/>
      <p:bold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sr" lastIdx="3" clrIdx="0">
    <p:extLst>
      <p:ext uri="{19B8F6BF-5375-455C-9EA6-DF929625EA0E}">
        <p15:presenceInfo xmlns:p15="http://schemas.microsoft.com/office/powerpoint/2012/main" userId="user" providerId="None"/>
      </p:ext>
    </p:extLst>
  </p:cmAuthor>
  <p:cmAuthor id="2" name="Бурылин Сергей Анатольевич" initials="БСА" lastIdx="5" clrIdx="1">
    <p:extLst>
      <p:ext uri="{19B8F6BF-5375-455C-9EA6-DF929625EA0E}">
        <p15:presenceInfo xmlns:p15="http://schemas.microsoft.com/office/powerpoint/2012/main" userId="S-1-5-21-190840742-1522650936-4095083327-11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300"/>
    <a:srgbClr val="B3C6E0"/>
    <a:srgbClr val="103B92"/>
    <a:srgbClr val="2D3192"/>
    <a:srgbClr val="3965B5"/>
    <a:srgbClr val="061A42"/>
    <a:srgbClr val="0A2A6A"/>
    <a:srgbClr val="898C93"/>
    <a:srgbClr val="E9EAF0"/>
    <a:srgbClr val="525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0" autoAdjust="0"/>
    <p:restoredTop sz="93973" autoAdjust="0"/>
  </p:normalViewPr>
  <p:slideViewPr>
    <p:cSldViewPr snapToGrid="0">
      <p:cViewPr varScale="1">
        <p:scale>
          <a:sx n="69" d="100"/>
          <a:sy n="69" d="100"/>
        </p:scale>
        <p:origin x="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8BF1490-A972-49E3-B2D3-E15C3AD4FB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216747-820A-492D-9D52-470944AC75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64060-0D3B-4D3C-A513-BD3E8DE7BEBB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E6B924-AC57-400E-B49C-BE1B0238B9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0275BB-031D-496E-9AAD-EF40F9A8C7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78578-60A2-467D-8D94-C68DF7E6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30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FF987-7747-4C15-96F3-5367EF76EA46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BB617-4B7E-42D4-8099-7D2B1F0C6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945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Анимация – постепенное проявление:</a:t>
            </a:r>
            <a:r>
              <a:rPr lang="ru-RU" baseline="0" dirty="0"/>
              <a:t> ядро, реестры, процессные системы, ИСОД, «СМЭВ»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B617-4B7E-42D4-8099-7D2B1F0C6D9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09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Анимация – постепенное проявление:</a:t>
            </a:r>
            <a:r>
              <a:rPr lang="ru-RU" baseline="0" dirty="0"/>
              <a:t> ядро, реестры, процессные системы, ИСОД, «СМЭВ»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B617-4B7E-42D4-8099-7D2B1F0C6D9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29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Анимация – постепенное проявление:</a:t>
            </a:r>
            <a:r>
              <a:rPr lang="ru-RU" baseline="0" dirty="0"/>
              <a:t> ядро, реестры, процессные системы, ИСОД, «СМЭВ»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B617-4B7E-42D4-8099-7D2B1F0C6D9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008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Анимация – постепенное проявление:</a:t>
            </a:r>
            <a:r>
              <a:rPr lang="ru-RU" baseline="0" dirty="0"/>
              <a:t> ядро, реестры, процессные системы, ИСОД, «СМЭВ»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B617-4B7E-42D4-8099-7D2B1F0C6D9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262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B617-4B7E-42D4-8099-7D2B1F0C6D9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68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5308979"/>
          </a:xfrm>
          <a:prstGeom prst="rect">
            <a:avLst/>
          </a:prstGeom>
          <a:solidFill>
            <a:srgbClr val="001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67" t="19982" r="28386" b="13989"/>
          <a:stretch/>
        </p:blipFill>
        <p:spPr>
          <a:xfrm>
            <a:off x="7995684" y="-10633"/>
            <a:ext cx="4199860" cy="53056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5" y="5546391"/>
            <a:ext cx="2834985" cy="11315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22060" y="1605948"/>
            <a:ext cx="6949783" cy="106291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7200" b="1" i="0">
                <a:solidFill>
                  <a:schemeClr val="bg1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22060" y="2828504"/>
            <a:ext cx="6949784" cy="5014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88067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74CC4C2-79C5-E6F2-4527-C81393C7D402}"/>
              </a:ext>
            </a:extLst>
          </p:cNvPr>
          <p:cNvSpPr/>
          <p:nvPr/>
        </p:nvSpPr>
        <p:spPr>
          <a:xfrm>
            <a:off x="-1" y="-1"/>
            <a:ext cx="12192000" cy="5301206"/>
          </a:xfrm>
          <a:prstGeom prst="rect">
            <a:avLst/>
          </a:prstGeom>
          <a:solidFill>
            <a:srgbClr val="001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0C1F60-119D-FDB6-953F-997E1F9189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5" y="5546391"/>
            <a:ext cx="2834985" cy="113154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652350B-C870-E93B-7E42-9E5E484DC6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1376" y="1821370"/>
            <a:ext cx="9396553" cy="214875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7200" b="1" i="0">
                <a:solidFill>
                  <a:schemeClr val="bg1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</a:lstStyle>
          <a:p>
            <a:r>
              <a:rPr lang="ru-RU" dirty="0"/>
              <a:t>СПАСИБО </a:t>
            </a:r>
            <a:br>
              <a:rPr lang="ru-RU" dirty="0"/>
            </a:br>
            <a:r>
              <a:rPr lang="ru-RU" dirty="0"/>
              <a:t>ЗА ВНИМАНИЕ!</a:t>
            </a:r>
            <a:endParaRPr lang="en-US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6CB171B-D8DE-861D-E3FE-49DD27832185}"/>
              </a:ext>
            </a:extLst>
          </p:cNvPr>
          <p:cNvSpPr/>
          <p:nvPr/>
        </p:nvSpPr>
        <p:spPr>
          <a:xfrm>
            <a:off x="11669048" y="0"/>
            <a:ext cx="522951" cy="5301205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85093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12192000" cy="5308979"/>
          </a:xfrm>
          <a:prstGeom prst="rect">
            <a:avLst/>
          </a:prstGeom>
          <a:solidFill>
            <a:srgbClr val="001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67" t="19982" r="28386" b="13989"/>
          <a:stretch/>
        </p:blipFill>
        <p:spPr>
          <a:xfrm>
            <a:off x="7995684" y="-10633"/>
            <a:ext cx="4199860" cy="53056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5" y="5546391"/>
            <a:ext cx="2834985" cy="11315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22060" y="1605948"/>
            <a:ext cx="6949783" cy="106291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7200" b="1" i="0">
                <a:solidFill>
                  <a:schemeClr val="bg1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22060" y="2828504"/>
            <a:ext cx="6949784" cy="5014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25999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4093" y="-768819"/>
            <a:ext cx="6032817" cy="7991779"/>
          </a:xfrm>
          <a:prstGeom prst="rect">
            <a:avLst/>
          </a:prstGeom>
        </p:spPr>
      </p:pic>
      <p:sp>
        <p:nvSpPr>
          <p:cNvPr id="3" name="Прямоугольник 2"/>
          <p:cNvSpPr/>
          <p:nvPr userDrawn="1"/>
        </p:nvSpPr>
        <p:spPr>
          <a:xfrm>
            <a:off x="5708770" y="142261"/>
            <a:ext cx="6483230" cy="671573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1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227" y="1257130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BE6FA38-4D46-BC95-2151-4E50596C0C84}"/>
              </a:ext>
            </a:extLst>
          </p:cNvPr>
          <p:cNvSpPr/>
          <p:nvPr userDrawn="1"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BB05707-D191-CA48-37E2-34C25D25DC82}"/>
              </a:ext>
            </a:extLst>
          </p:cNvPr>
          <p:cNvSpPr/>
          <p:nvPr userDrawn="1"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61B0188-EAFC-C959-8FEC-076A24E046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52EC36D-B885-58D4-7B11-B5ED21D57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44692" y="6202602"/>
            <a:ext cx="465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fld id="{5BA4C6D6-C0FA-44BB-9F0C-4B4C813FEFC0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AE5087F-1B26-5105-8619-257FDA7F26E3}"/>
              </a:ext>
            </a:extLst>
          </p:cNvPr>
          <p:cNvSpPr txBox="1">
            <a:spLocks/>
          </p:cNvSpPr>
          <p:nvPr userDrawn="1"/>
        </p:nvSpPr>
        <p:spPr>
          <a:xfrm>
            <a:off x="10870620" y="6202602"/>
            <a:ext cx="622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62050"/>
                </a:solidFill>
                <a:latin typeface="Montserrat" pitchFamily="2" charset="0"/>
              </a:rPr>
              <a:t>/48</a:t>
            </a:r>
            <a:endParaRPr lang="en-ID" dirty="0">
              <a:solidFill>
                <a:srgbClr val="06205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56996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1820" y="365763"/>
            <a:ext cx="2246906" cy="6749859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5735782" y="125730"/>
            <a:ext cx="6456218" cy="671573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1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56" y="1222448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1DB3A56-3FD8-BA03-BFAB-D75DED810116}"/>
              </a:ext>
            </a:extLst>
          </p:cNvPr>
          <p:cNvSpPr/>
          <p:nvPr userDrawn="1"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071B856-4FBC-06EB-A15B-A711DECA35D3}"/>
              </a:ext>
            </a:extLst>
          </p:cNvPr>
          <p:cNvSpPr/>
          <p:nvPr userDrawn="1"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9F176AC-7288-B150-A93D-F9350168E8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52EC36D-B885-58D4-7B11-B5ED21D57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44692" y="6202602"/>
            <a:ext cx="465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fld id="{5BA4C6D6-C0FA-44BB-9F0C-4B4C813FEFC0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AE5087F-1B26-5105-8619-257FDA7F26E3}"/>
              </a:ext>
            </a:extLst>
          </p:cNvPr>
          <p:cNvSpPr txBox="1">
            <a:spLocks/>
          </p:cNvSpPr>
          <p:nvPr userDrawn="1"/>
        </p:nvSpPr>
        <p:spPr>
          <a:xfrm>
            <a:off x="10870620" y="6202602"/>
            <a:ext cx="622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62050"/>
                </a:solidFill>
                <a:latin typeface="Montserrat" pitchFamily="2" charset="0"/>
              </a:rPr>
              <a:t>/48</a:t>
            </a:r>
            <a:endParaRPr lang="en-ID" dirty="0">
              <a:solidFill>
                <a:srgbClr val="06205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3991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423660" y="0"/>
            <a:ext cx="5768339" cy="6858000"/>
          </a:xfrm>
          <a:prstGeom prst="rect">
            <a:avLst/>
          </a:prstGeom>
          <a:solidFill>
            <a:srgbClr val="001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06" t="13667" r="23362" b="8787"/>
          <a:stretch/>
        </p:blipFill>
        <p:spPr>
          <a:xfrm>
            <a:off x="6809362" y="204281"/>
            <a:ext cx="4990289" cy="62840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5" y="5546391"/>
            <a:ext cx="2834985" cy="11315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82276" y="2268152"/>
            <a:ext cx="5629548" cy="9139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 i="0">
                <a:solidFill>
                  <a:srgbClr val="001B44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82275" y="3241859"/>
            <a:ext cx="5629549" cy="519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B44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579711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5" y="5546391"/>
            <a:ext cx="2834985" cy="11315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82276" y="2268152"/>
            <a:ext cx="5629548" cy="9139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 i="0">
                <a:solidFill>
                  <a:srgbClr val="001B44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82275" y="3241859"/>
            <a:ext cx="5629549" cy="519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B44"/>
                </a:solidFill>
                <a:latin typeface="Montserrat" panose="00000500000000000000" pitchFamily="2" charset="-52"/>
                <a:ea typeface="Golos Text" panose="020B0503020202020204" pitchFamily="34" charset="0"/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210" y="319650"/>
            <a:ext cx="5333870" cy="62157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152144" cy="482993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52144" y="0"/>
            <a:ext cx="11039856" cy="482993"/>
          </a:xfrm>
          <a:prstGeom prst="rect">
            <a:avLst/>
          </a:prstGeom>
          <a:solidFill>
            <a:srgbClr val="001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426324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56" y="1222448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</p:spTree>
    <p:extLst>
      <p:ext uri="{BB962C8B-B14F-4D97-AF65-F5344CB8AC3E}">
        <p14:creationId xmlns:p14="http://schemas.microsoft.com/office/powerpoint/2010/main" val="165105515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BE0B21D-A73C-4D53-85FA-C8769DCFEC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65" b="90103" l="9965" r="89918">
                        <a14:foregroundMark x1="54162" y1="5773" x2="55569" y2="5361"/>
                        <a14:foregroundMark x1="54162" y1="2165" x2="54162" y2="2165"/>
                        <a14:foregroundMark x1="52989" y1="2371" x2="52989" y2="2371"/>
                        <a14:foregroundMark x1="66002" y1="10206" x2="66002" y2="10206"/>
                        <a14:foregroundMark x1="62837" y1="7938" x2="62837" y2="7938"/>
                        <a14:foregroundMark x1="65416" y1="12062" x2="65416" y2="12062"/>
                        <a14:foregroundMark x1="42438" y1="11753" x2="42438" y2="11753"/>
                        <a14:foregroundMark x1="49121" y1="7629" x2="49121" y2="7629"/>
                        <a14:foregroundMark x1="59086" y1="7526" x2="59086" y2="7526"/>
                        <a14:foregroundMark x1="65885" y1="44433" x2="54045" y2="55670"/>
                        <a14:foregroundMark x1="49238" y1="52165" x2="40563" y2="44433"/>
                        <a14:foregroundMark x1="54045" y1="90103" x2="54045" y2="90103"/>
                      </a14:backgroundRemoval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8422" y="6023436"/>
            <a:ext cx="507630" cy="610206"/>
          </a:xfrm>
          <a:prstGeom prst="rect">
            <a:avLst/>
          </a:prstGeom>
          <a:effectLst/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56" y="1222448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D68EACE-C1C2-8C7A-564B-B43F71F15D4A}"/>
              </a:ext>
            </a:extLst>
          </p:cNvPr>
          <p:cNvSpPr/>
          <p:nvPr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E56BF0E-B5F5-046D-CADA-207EA9239FCD}"/>
              </a:ext>
            </a:extLst>
          </p:cNvPr>
          <p:cNvSpPr/>
          <p:nvPr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52EC36D-B885-58D4-7B11-B5ED21D57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564" y="6202602"/>
            <a:ext cx="465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fld id="{A94D6787-F097-44E8-A19B-7F153D122C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AE5087F-1B26-5105-8619-257FDA7F26E3}"/>
              </a:ext>
            </a:extLst>
          </p:cNvPr>
          <p:cNvSpPr txBox="1">
            <a:spLocks/>
          </p:cNvSpPr>
          <p:nvPr/>
        </p:nvSpPr>
        <p:spPr>
          <a:xfrm>
            <a:off x="697920" y="6208952"/>
            <a:ext cx="622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62050"/>
                </a:solidFill>
                <a:latin typeface="Montserrat" pitchFamily="2" charset="0"/>
              </a:rPr>
              <a:t>/48</a:t>
            </a:r>
            <a:endParaRPr lang="en-ID" dirty="0">
              <a:solidFill>
                <a:srgbClr val="06205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87880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26" y="6092400"/>
            <a:ext cx="737602" cy="456779"/>
          </a:xfrm>
          <a:prstGeom prst="rect">
            <a:avLst/>
          </a:prstGeom>
          <a:effectLst/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56" y="1222448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FFE073-3A10-5593-A046-383126DF7D23}"/>
              </a:ext>
            </a:extLst>
          </p:cNvPr>
          <p:cNvSpPr/>
          <p:nvPr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477B8CC-2C81-6BB4-7D89-2F512F05A6C2}"/>
              </a:ext>
            </a:extLst>
          </p:cNvPr>
          <p:cNvSpPr/>
          <p:nvPr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52EC36D-B885-58D4-7B11-B5ED21D57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564" y="6202602"/>
            <a:ext cx="465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fld id="{A94D6787-F097-44E8-A19B-7F153D122C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AE5087F-1B26-5105-8619-257FDA7F26E3}"/>
              </a:ext>
            </a:extLst>
          </p:cNvPr>
          <p:cNvSpPr txBox="1">
            <a:spLocks/>
          </p:cNvSpPr>
          <p:nvPr/>
        </p:nvSpPr>
        <p:spPr>
          <a:xfrm>
            <a:off x="697920" y="6208952"/>
            <a:ext cx="622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62050"/>
                </a:solidFill>
                <a:latin typeface="Montserrat" pitchFamily="2" charset="0"/>
              </a:rPr>
              <a:t>/48</a:t>
            </a:r>
            <a:endParaRPr lang="en-ID" dirty="0">
              <a:solidFill>
                <a:srgbClr val="06205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52701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4093" y="-768819"/>
            <a:ext cx="6032817" cy="79917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08770" y="142261"/>
            <a:ext cx="6483230" cy="671573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1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227" y="1257130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BE6FA38-4D46-BC95-2151-4E50596C0C84}"/>
              </a:ext>
            </a:extLst>
          </p:cNvPr>
          <p:cNvSpPr/>
          <p:nvPr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BB05707-D191-CA48-37E2-34C25D25DC82}"/>
              </a:ext>
            </a:extLst>
          </p:cNvPr>
          <p:cNvSpPr/>
          <p:nvPr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61B0188-EAFC-C959-8FEC-076A24E046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52EC36D-B885-58D4-7B11-B5ED21D57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44692" y="6202602"/>
            <a:ext cx="465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fld id="{5BA4C6D6-C0FA-44BB-9F0C-4B4C813FEFC0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AE5087F-1B26-5105-8619-257FDA7F26E3}"/>
              </a:ext>
            </a:extLst>
          </p:cNvPr>
          <p:cNvSpPr txBox="1">
            <a:spLocks/>
          </p:cNvSpPr>
          <p:nvPr/>
        </p:nvSpPr>
        <p:spPr>
          <a:xfrm>
            <a:off x="10870620" y="6202602"/>
            <a:ext cx="622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62050"/>
                </a:solidFill>
                <a:latin typeface="Montserrat" pitchFamily="2" charset="0"/>
              </a:rPr>
              <a:t>/48</a:t>
            </a:r>
            <a:endParaRPr lang="en-ID" dirty="0">
              <a:solidFill>
                <a:srgbClr val="062050"/>
              </a:solidFill>
              <a:latin typeface="Montserrat" pitchFamily="2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FFA3200-CC12-4D67-8C9E-AAC481A6C5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4093" y="-768819"/>
            <a:ext cx="6032817" cy="7991779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40FD66C-442B-42F5-BE45-E147B4E9B281}"/>
              </a:ext>
            </a:extLst>
          </p:cNvPr>
          <p:cNvSpPr/>
          <p:nvPr userDrawn="1"/>
        </p:nvSpPr>
        <p:spPr>
          <a:xfrm>
            <a:off x="5708770" y="142261"/>
            <a:ext cx="6483230" cy="671573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1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B52810A-95A9-4805-AD06-4BC05B7AFE03}"/>
              </a:ext>
            </a:extLst>
          </p:cNvPr>
          <p:cNvSpPr/>
          <p:nvPr userDrawn="1"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621F75B-FB2B-4D83-8ACF-9FEAB151E76A}"/>
              </a:ext>
            </a:extLst>
          </p:cNvPr>
          <p:cNvSpPr/>
          <p:nvPr userDrawn="1"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A5FFC48-CCC5-4AAF-A1EA-CC9F42B204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656C477F-9C11-45FB-9707-C3CBB3BDE0BC}"/>
              </a:ext>
            </a:extLst>
          </p:cNvPr>
          <p:cNvSpPr txBox="1">
            <a:spLocks/>
          </p:cNvSpPr>
          <p:nvPr userDrawn="1"/>
        </p:nvSpPr>
        <p:spPr>
          <a:xfrm>
            <a:off x="10870620" y="6202602"/>
            <a:ext cx="622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62050"/>
                </a:solidFill>
                <a:latin typeface="Montserrat" pitchFamily="2" charset="0"/>
              </a:rPr>
              <a:t>/48</a:t>
            </a:r>
            <a:endParaRPr lang="en-ID" dirty="0">
              <a:solidFill>
                <a:srgbClr val="06205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67712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6496D6B-20E7-47A2-A8B2-D95C112473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1820" y="365763"/>
            <a:ext cx="2246906" cy="6749859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9D599D0-B07C-4F10-9B08-E4F8F1155BEA}"/>
              </a:ext>
            </a:extLst>
          </p:cNvPr>
          <p:cNvSpPr/>
          <p:nvPr userDrawn="1"/>
        </p:nvSpPr>
        <p:spPr>
          <a:xfrm>
            <a:off x="5735782" y="125730"/>
            <a:ext cx="6456218" cy="671573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1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1820" y="365763"/>
            <a:ext cx="2246906" cy="674985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35782" y="125730"/>
            <a:ext cx="6456218" cy="671573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100000">
                <a:schemeClr val="bg1">
                  <a:alpha val="1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001B44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56" y="1222448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rgbClr val="001B44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1DB3A56-3FD8-BA03-BFAB-D75DED810116}"/>
              </a:ext>
            </a:extLst>
          </p:cNvPr>
          <p:cNvSpPr/>
          <p:nvPr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071B856-4FBC-06EB-A15B-A711DECA35D3}"/>
              </a:ext>
            </a:extLst>
          </p:cNvPr>
          <p:cNvSpPr/>
          <p:nvPr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9F176AC-7288-B150-A93D-F9350168E8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B5017E1-74C2-4283-A71E-C4843DE4C15E}"/>
              </a:ext>
            </a:extLst>
          </p:cNvPr>
          <p:cNvSpPr/>
          <p:nvPr userDrawn="1"/>
        </p:nvSpPr>
        <p:spPr>
          <a:xfrm>
            <a:off x="1" y="-3830"/>
            <a:ext cx="12190338" cy="146091"/>
          </a:xfrm>
          <a:prstGeom prst="rect">
            <a:avLst/>
          </a:prstGeom>
          <a:solidFill>
            <a:srgbClr val="061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</a:t>
            </a:r>
            <a:endParaRPr lang="ru-RU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D1B5631-666D-4D7E-BBE0-4E91A852B749}"/>
              </a:ext>
            </a:extLst>
          </p:cNvPr>
          <p:cNvSpPr/>
          <p:nvPr userDrawn="1"/>
        </p:nvSpPr>
        <p:spPr>
          <a:xfrm>
            <a:off x="11460163" y="1599"/>
            <a:ext cx="731837" cy="140662"/>
          </a:xfrm>
          <a:prstGeom prst="rect">
            <a:avLst/>
          </a:prstGeom>
          <a:solidFill>
            <a:srgbClr val="FD0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73252C1-3A28-4D6E-AC91-0EE07E32B0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4559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FFDE3B3-D78A-4F4D-99AE-074920419491}"/>
              </a:ext>
            </a:extLst>
          </p:cNvPr>
          <p:cNvSpPr/>
          <p:nvPr/>
        </p:nvSpPr>
        <p:spPr>
          <a:xfrm>
            <a:off x="0" y="0"/>
            <a:ext cx="12192000" cy="3492708"/>
          </a:xfrm>
          <a:prstGeom prst="rect">
            <a:avLst/>
          </a:prstGeom>
          <a:solidFill>
            <a:srgbClr val="001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928" y="5909310"/>
            <a:ext cx="822960" cy="82296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7742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Bebas Neue Bold" panose="020B0606020202050201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56" y="1222448"/>
            <a:ext cx="10515600" cy="47762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44"/>
              </a:spcBef>
              <a:spcAft>
                <a:spcPts val="544"/>
              </a:spcAft>
              <a:buNone/>
              <a:defRPr sz="1600">
                <a:solidFill>
                  <a:schemeClr val="bg1"/>
                </a:solidFill>
                <a:latin typeface="Montserrat" panose="00000500000000000000" pitchFamily="2" charset="-52"/>
              </a:defRPr>
            </a:lvl1pPr>
            <a:lvl2pPr marL="253472" indent="-240511">
              <a:tabLst/>
              <a:defRPr sz="1452"/>
            </a:lvl2pPr>
            <a:lvl3pPr marL="576072" indent="-282275">
              <a:tabLst/>
              <a:defRPr sz="1270"/>
            </a:lvl3pPr>
            <a:lvl4pPr marL="816583" indent="-240511">
              <a:tabLst/>
              <a:defRPr sz="1089"/>
            </a:lvl4pPr>
            <a:lvl5pPr>
              <a:defRPr sz="1452"/>
            </a:lvl5pPr>
          </a:lstStyle>
          <a:p>
            <a:pPr lvl="0"/>
            <a:r>
              <a:rPr lang="ru-RU" dirty="0"/>
              <a:t>Образец текста…</a:t>
            </a:r>
          </a:p>
        </p:txBody>
      </p:sp>
    </p:spTree>
    <p:extLst>
      <p:ext uri="{BB962C8B-B14F-4D97-AF65-F5344CB8AC3E}">
        <p14:creationId xmlns:p14="http://schemas.microsoft.com/office/powerpoint/2010/main" val="218774672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A27668-9CC9-4453-B7AC-D527B0AF4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96E01-05AB-446E-B3B7-D67F5BE74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C969A-C931-4AA5-AC6B-EB5831783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E74FB-5B1C-41C6-BD6D-A8CB7D1C1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1B44"/>
                </a:solidFill>
                <a:latin typeface="Montserrat" pitchFamily="2" charset="0"/>
                <a:cs typeface="Arial" panose="020B0604020202020204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0C6B0-0501-4598-9AB3-1159785FC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4D6787-F097-44E8-A19B-7F153D122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54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691" r:id="rId12"/>
    <p:sldLayoutId id="2147483692" r:id="rId13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81532" y="1092844"/>
            <a:ext cx="10883359" cy="2178112"/>
          </a:xfrm>
        </p:spPr>
        <p:txBody>
          <a:bodyPr>
            <a:noAutofit/>
          </a:bodyPr>
          <a:lstStyle/>
          <a:p>
            <a:r>
              <a:rPr lang="ru-RU" sz="8000" dirty="0"/>
              <a:t>ТЕХНИЧЕСКИЕ ТРЕБОВАНИЯ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81532" y="3556091"/>
            <a:ext cx="6949784" cy="95555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создания Единой цифровой платформы Государственной инспекции безопасности дорожного движения Министерства внутренних дел Российской Федерации (ЕЦП ГИБДД)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446166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2BEAD0E8-6665-4498-84D3-ED6DB92B7D1B}"/>
              </a:ext>
            </a:extLst>
          </p:cNvPr>
          <p:cNvSpPr/>
          <p:nvPr/>
        </p:nvSpPr>
        <p:spPr>
          <a:xfrm>
            <a:off x="388756" y="2954332"/>
            <a:ext cx="11387608" cy="2827632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Ядро ЕЦП ГИБДД – основа создания ЕЦП ГИБДД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214" y="1334432"/>
            <a:ext cx="115723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Montserrat" panose="020B0604020202020204" charset="-52"/>
                <a:ea typeface="Calibri" panose="020F0502020204030204" pitchFamily="34" charset="0"/>
              </a:rPr>
              <a:t>Набор технологических информационных систем, обеспечивающих базовую функциональность ЕЦП ГИБДД, общую для входящих в ЕЦП ГИБДД информационных систем (как ныне действующих и так и вновь создаваемых информационных систем Госавтоинспекции и Реестров ГИБДД)</a:t>
            </a:r>
            <a:endParaRPr lang="ru-RU" sz="2200" dirty="0">
              <a:latin typeface="Montserrat" panose="020B060402020202020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1490" y="2948003"/>
            <a:ext cx="97997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Montserrat" panose="020B0604020202020204" charset="-52"/>
                <a:ea typeface="Calibri" panose="020F0502020204030204" pitchFamily="34" charset="0"/>
              </a:rPr>
              <a:t>Интеграция информационных систем в ЕЦП ГИБДД (подключение к Ядру ЕЦП ГИБДД) должна основываться на базе обеспечения соответствия новых информационных систем правилам/регламентам взаимодействия в рамках ЕЦП ГИБДД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50653" y="4934447"/>
            <a:ext cx="93056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Montserrat" panose="020B0604020202020204" charset="-52"/>
                <a:ea typeface="Calibri" panose="020F0502020204030204" pitchFamily="34" charset="0"/>
              </a:rPr>
              <a:t>Правила подключения - «Типовые технические требования к информационным системам для подключения к ЕЦП ГИБДД»</a:t>
            </a:r>
          </a:p>
        </p:txBody>
      </p:sp>
    </p:spTree>
    <p:extLst>
      <p:ext uri="{BB962C8B-B14F-4D97-AF65-F5344CB8AC3E}">
        <p14:creationId xmlns:p14="http://schemas.microsoft.com/office/powerpoint/2010/main" val="2781526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BEAD0E8-6665-4498-84D3-ED6DB92B7D1B}"/>
              </a:ext>
            </a:extLst>
          </p:cNvPr>
          <p:cNvSpPr/>
          <p:nvPr/>
        </p:nvSpPr>
        <p:spPr>
          <a:xfrm>
            <a:off x="317436" y="5357366"/>
            <a:ext cx="11073571" cy="1164680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63479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обеспечения информационной безопасности ЕЦП ГИБДД</a:t>
            </a:r>
          </a:p>
        </p:txBody>
      </p:sp>
      <p:sp>
        <p:nvSpPr>
          <p:cNvPr id="5" name="Text Placeholder 17">
            <a:extLst>
              <a:ext uri="{FF2B5EF4-FFF2-40B4-BE49-F238E27FC236}">
                <a16:creationId xmlns:a16="http://schemas.microsoft.com/office/drawing/2014/main" id="{299F0A1A-423F-1FA0-E5F7-276B9161B3B8}"/>
              </a:ext>
            </a:extLst>
          </p:cNvPr>
          <p:cNvSpPr>
            <a:spLocks noGrp="1"/>
          </p:cNvSpPr>
          <p:nvPr/>
        </p:nvSpPr>
        <p:spPr>
          <a:xfrm>
            <a:off x="479256" y="3186904"/>
            <a:ext cx="4305180" cy="18838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lIns="0" rIns="0" numCol="1" spcCol="36000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kern="1200" baseline="0">
                <a:solidFill>
                  <a:schemeClr val="tx2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1pPr>
            <a:lvl2pPr marL="180000" indent="-180000" algn="l" defTabSz="809625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2pPr>
            <a:lvl3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Tx/>
              <a:buNone/>
              <a:defRPr sz="1000" kern="1200" cap="all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3pPr>
            <a:lvl4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1000" i="1" u="sng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j-ea"/>
                <a:cs typeface="Calibri"/>
              </a:defRPr>
            </a:lvl4pPr>
            <a:lvl5pPr marL="36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9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lvl="1" indent="0">
              <a:spcBef>
                <a:spcPts val="544"/>
              </a:spcBef>
              <a:spcAft>
                <a:spcPts val="0"/>
              </a:spcAft>
              <a:buClr>
                <a:srgbClr val="0A2A69"/>
              </a:buClr>
              <a:buNone/>
            </a:pPr>
            <a:r>
              <a:rPr lang="ru-RU" sz="1600" dirty="0">
                <a:latin typeface="Montserrat" panose="00000500000000000000" pitchFamily="2" charset="-52"/>
              </a:rPr>
              <a:t>Обеспечивает санкционирование доступа участников информационного взаимодействия в различные сервисы системы. Администратор системы наделён возможностью управлять правами доступа к сервисам через интерфейс приложения</a:t>
            </a:r>
            <a:endParaRPr lang="en-US" sz="1200" dirty="0">
              <a:latin typeface="Montserrat" panose="00000500000000000000" pitchFamily="2" charset="-52"/>
              <a:ea typeface="Verdana" charset="0"/>
              <a:cs typeface="Arial" panose="020B0604020202020204" pitchFamily="34" charset="0"/>
            </a:endParaRPr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0791D58-BDEF-14F5-D05D-5B33E31CF4B4}"/>
              </a:ext>
            </a:extLst>
          </p:cNvPr>
          <p:cNvSpPr>
            <a:spLocks noGrp="1"/>
          </p:cNvSpPr>
          <p:nvPr/>
        </p:nvSpPr>
        <p:spPr>
          <a:xfrm>
            <a:off x="950295" y="5845825"/>
            <a:ext cx="8784817" cy="67783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lIns="0" rIns="0" numCol="1" spcCol="36000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kern="1200" baseline="0">
                <a:solidFill>
                  <a:schemeClr val="tx2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1pPr>
            <a:lvl2pPr marL="180000" indent="-180000" algn="l" defTabSz="809625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2pPr>
            <a:lvl3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Tx/>
              <a:buNone/>
              <a:defRPr sz="1000" kern="1200" cap="all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3pPr>
            <a:lvl4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1000" i="1" u="sng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j-ea"/>
                <a:cs typeface="Calibri"/>
              </a:defRPr>
            </a:lvl4pPr>
            <a:lvl5pPr marL="36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9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spcBef>
                <a:spcPts val="0"/>
              </a:spcBef>
            </a:pPr>
            <a:r>
              <a:rPr lang="ru-RU" b="0" dirty="0">
                <a:latin typeface="Montserrat" panose="00000500000000000000" pitchFamily="2" charset="-52"/>
              </a:rPr>
              <a:t>СОИБ ЕЦП ГИБДД разрабатывается на основе Базовой модели угроз и нарушителя безопасности информации обрабатываемой в ИСОД МВД России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960BF3C-EED6-2F4E-CD79-282D445CBE76}"/>
              </a:ext>
            </a:extLst>
          </p:cNvPr>
          <p:cNvSpPr/>
          <p:nvPr/>
        </p:nvSpPr>
        <p:spPr>
          <a:xfrm>
            <a:off x="387466" y="2689831"/>
            <a:ext cx="3519516" cy="66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Санкционирование доступа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224C180-E1C3-66C4-356F-01CF30F80C51}"/>
              </a:ext>
            </a:extLst>
          </p:cNvPr>
          <p:cNvSpPr/>
          <p:nvPr/>
        </p:nvSpPr>
        <p:spPr>
          <a:xfrm>
            <a:off x="950295" y="5357366"/>
            <a:ext cx="10440712" cy="4770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2C3092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Базовая модель угроз и нарушителя безопасности ИСОД МВД России</a:t>
            </a:r>
          </a:p>
        </p:txBody>
      </p:sp>
      <p:sp>
        <p:nvSpPr>
          <p:cNvPr id="10" name="Oval 22">
            <a:extLst>
              <a:ext uri="{FF2B5EF4-FFF2-40B4-BE49-F238E27FC236}">
                <a16:creationId xmlns:a16="http://schemas.microsoft.com/office/drawing/2014/main" id="{ADC7D6C9-1115-71BB-048B-62B8E2D058CD}"/>
              </a:ext>
            </a:extLst>
          </p:cNvPr>
          <p:cNvSpPr/>
          <p:nvPr/>
        </p:nvSpPr>
        <p:spPr>
          <a:xfrm>
            <a:off x="6472326" y="1304750"/>
            <a:ext cx="1107093" cy="1107093"/>
          </a:xfrm>
          <a:prstGeom prst="ellipse">
            <a:avLst/>
          </a:prstGeom>
          <a:solidFill>
            <a:srgbClr val="082A69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/>
          </a:p>
        </p:txBody>
      </p:sp>
      <p:sp>
        <p:nvSpPr>
          <p:cNvPr id="13" name="Oval 22">
            <a:extLst>
              <a:ext uri="{FF2B5EF4-FFF2-40B4-BE49-F238E27FC236}">
                <a16:creationId xmlns:a16="http://schemas.microsoft.com/office/drawing/2014/main" id="{7844C33E-F36D-5501-7A38-6290F600871B}"/>
              </a:ext>
            </a:extLst>
          </p:cNvPr>
          <p:cNvSpPr/>
          <p:nvPr/>
        </p:nvSpPr>
        <p:spPr>
          <a:xfrm>
            <a:off x="479256" y="1260230"/>
            <a:ext cx="1107093" cy="1107093"/>
          </a:xfrm>
          <a:prstGeom prst="ellipse">
            <a:avLst/>
          </a:prstGeom>
          <a:solidFill>
            <a:srgbClr val="2B2F92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/>
          </a:p>
        </p:txBody>
      </p:sp>
      <p:sp>
        <p:nvSpPr>
          <p:cNvPr id="15" name="Shape 2528">
            <a:extLst>
              <a:ext uri="{FF2B5EF4-FFF2-40B4-BE49-F238E27FC236}">
                <a16:creationId xmlns:a16="http://schemas.microsoft.com/office/drawing/2014/main" id="{74B6A1A1-9C89-4AA4-86D0-209F86881544}"/>
              </a:ext>
            </a:extLst>
          </p:cNvPr>
          <p:cNvSpPr/>
          <p:nvPr/>
        </p:nvSpPr>
        <p:spPr>
          <a:xfrm>
            <a:off x="6854566" y="1623633"/>
            <a:ext cx="337561" cy="46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" name="Shape 2625">
            <a:extLst>
              <a:ext uri="{FF2B5EF4-FFF2-40B4-BE49-F238E27FC236}">
                <a16:creationId xmlns:a16="http://schemas.microsoft.com/office/drawing/2014/main" id="{BFD9BB39-E8E1-4D78-BC2D-9A7F17A2032B}"/>
              </a:ext>
            </a:extLst>
          </p:cNvPr>
          <p:cNvSpPr/>
          <p:nvPr/>
        </p:nvSpPr>
        <p:spPr>
          <a:xfrm>
            <a:off x="819707" y="1636236"/>
            <a:ext cx="426189" cy="348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299F0A1A-423F-1FA0-E5F7-276B9161B3B8}"/>
              </a:ext>
            </a:extLst>
          </p:cNvPr>
          <p:cNvSpPr>
            <a:spLocks noGrp="1"/>
          </p:cNvSpPr>
          <p:nvPr/>
        </p:nvSpPr>
        <p:spPr>
          <a:xfrm>
            <a:off x="6472326" y="3186904"/>
            <a:ext cx="4305180" cy="18838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lIns="0" rIns="0" numCol="1" spcCol="36000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kern="1200" baseline="0">
                <a:solidFill>
                  <a:schemeClr val="tx2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1pPr>
            <a:lvl2pPr marL="180000" indent="-180000" algn="l" defTabSz="809625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2pPr>
            <a:lvl3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Tx/>
              <a:buNone/>
              <a:defRPr sz="1000" kern="1200" cap="all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3pPr>
            <a:lvl4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1000" i="1" u="sng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j-ea"/>
                <a:cs typeface="Calibri"/>
              </a:defRPr>
            </a:lvl4pPr>
            <a:lvl5pPr marL="36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9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lvl="1" indent="0">
              <a:spcBef>
                <a:spcPts val="544"/>
              </a:spcBef>
              <a:spcAft>
                <a:spcPts val="0"/>
              </a:spcAft>
              <a:buClr>
                <a:srgbClr val="0A2A69"/>
              </a:buClr>
              <a:buNone/>
            </a:pPr>
            <a:r>
              <a:rPr lang="ru-RU" sz="1600" dirty="0">
                <a:latin typeface="Montserrat" panose="00000500000000000000" pitchFamily="2" charset="-52"/>
              </a:rPr>
              <a:t>Обеспечивает обработку персональных данных субъектов, подлежащих защите в особом порядке</a:t>
            </a:r>
            <a:endParaRPr lang="en-US" sz="1200" dirty="0">
              <a:latin typeface="Montserrat" panose="00000500000000000000" pitchFamily="2" charset="-52"/>
              <a:ea typeface="Verdana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960BF3C-EED6-2F4E-CD79-282D445CBE76}"/>
              </a:ext>
            </a:extLst>
          </p:cNvPr>
          <p:cNvSpPr/>
          <p:nvPr/>
        </p:nvSpPr>
        <p:spPr>
          <a:xfrm>
            <a:off x="6395721" y="2692012"/>
            <a:ext cx="3519516" cy="66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Закрытие данных</a:t>
            </a:r>
          </a:p>
        </p:txBody>
      </p:sp>
    </p:spTree>
    <p:extLst>
      <p:ext uri="{BB962C8B-B14F-4D97-AF65-F5344CB8AC3E}">
        <p14:creationId xmlns:p14="http://schemas.microsoft.com/office/powerpoint/2010/main" val="988603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/>
      <p:bldP spid="6" grpId="0"/>
      <p:bldP spid="7" grpId="0"/>
      <p:bldP spid="8" grpId="0"/>
      <p:bldP spid="10" grpId="0" animBg="1"/>
      <p:bldP spid="13" grpId="0" animBg="1"/>
      <p:bldP spid="15" grpId="0" animBg="1"/>
      <p:bldP spid="16" grpId="0" animBg="1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BEAD0E8-6665-4498-84D3-ED6DB92B7D1B}"/>
              </a:ext>
            </a:extLst>
          </p:cNvPr>
          <p:cNvSpPr/>
          <p:nvPr/>
        </p:nvSpPr>
        <p:spPr>
          <a:xfrm>
            <a:off x="285866" y="5910009"/>
            <a:ext cx="11060130" cy="769848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63479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Транспортная </a:t>
            </a:r>
            <a:r>
              <a:rPr lang="ru-RU" dirty="0" smtClean="0"/>
              <a:t>система </a:t>
            </a:r>
            <a:r>
              <a:rPr lang="ru-RU" dirty="0"/>
              <a:t>ЕЦП ГИБДД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960BF3C-EED6-2F4E-CD79-282D445CBE76}"/>
              </a:ext>
            </a:extLst>
          </p:cNvPr>
          <p:cNvSpPr/>
          <p:nvPr/>
        </p:nvSpPr>
        <p:spPr>
          <a:xfrm>
            <a:off x="285866" y="2589848"/>
            <a:ext cx="3334789" cy="66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Гарантированная доставка</a:t>
            </a:r>
          </a:p>
        </p:txBody>
      </p:sp>
      <p:sp>
        <p:nvSpPr>
          <p:cNvPr id="19" name="Arc 48">
            <a:extLst>
              <a:ext uri="{FF2B5EF4-FFF2-40B4-BE49-F238E27FC236}">
                <a16:creationId xmlns:a16="http://schemas.microsoft.com/office/drawing/2014/main" id="{920606C0-EA36-0C3F-C110-E0C2276DC500}"/>
              </a:ext>
            </a:extLst>
          </p:cNvPr>
          <p:cNvSpPr/>
          <p:nvPr/>
        </p:nvSpPr>
        <p:spPr>
          <a:xfrm>
            <a:off x="757719" y="1306951"/>
            <a:ext cx="974244" cy="974244"/>
          </a:xfrm>
          <a:prstGeom prst="arc">
            <a:avLst>
              <a:gd name="adj1" fmla="val 480055"/>
              <a:gd name="adj2" fmla="val 15764655"/>
            </a:avLst>
          </a:prstGeom>
          <a:noFill/>
          <a:ln w="28575" cap="rnd">
            <a:solidFill>
              <a:srgbClr val="0F3B93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2800"/>
          </a:p>
        </p:txBody>
      </p:sp>
      <p:sp>
        <p:nvSpPr>
          <p:cNvPr id="20" name="Shape 2835">
            <a:extLst>
              <a:ext uri="{FF2B5EF4-FFF2-40B4-BE49-F238E27FC236}">
                <a16:creationId xmlns:a16="http://schemas.microsoft.com/office/drawing/2014/main" id="{0BC3EE64-F6FA-4703-B5BB-9CB2553AEB4A}"/>
              </a:ext>
            </a:extLst>
          </p:cNvPr>
          <p:cNvSpPr/>
          <p:nvPr/>
        </p:nvSpPr>
        <p:spPr>
          <a:xfrm>
            <a:off x="1100057" y="165206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103B92"/>
          </a:solidFill>
          <a:ln w="9525">
            <a:solidFill>
              <a:srgbClr val="103B92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88465" y="163900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Маршрутизация синхронных запросов между информационными системами ЕЦП ГИБДД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88465" y="252977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Обеспечение гарантированной доставки асинхронных запросов между информационными системами ЕЦП ГИБДД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88465" y="3666769"/>
            <a:ext cx="6356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Публикация</a:t>
            </a:r>
            <a:r>
              <a:rPr lang="ru-RU" dirty="0"/>
              <a:t> </a:t>
            </a:r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данных и подписка на публикуемые данные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88465" y="434209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Обеспечение возможности временного (настраиваемого) хранения файлов, относящихся к взаимодействию систем ЕЦП ГИБДД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85866" y="5879434"/>
            <a:ext cx="109173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В качестве приоритетного варианта реализации Транспортной информационной системы должно быть рассмотрено использование возможностей программного обеспечения ПВВ ИСОД МВД России.</a:t>
            </a:r>
          </a:p>
        </p:txBody>
      </p:sp>
    </p:spTree>
    <p:extLst>
      <p:ext uri="{BB962C8B-B14F-4D97-AF65-F5344CB8AC3E}">
        <p14:creationId xmlns:p14="http://schemas.microsoft.com/office/powerpoint/2010/main" val="377286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9" grpId="0"/>
      <p:bldP spid="11" grpId="0"/>
      <p:bldP spid="12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63479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общих каталогов и справочников ЕЦП ГИБДД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960BF3C-EED6-2F4E-CD79-282D445CBE76}"/>
              </a:ext>
            </a:extLst>
          </p:cNvPr>
          <p:cNvSpPr/>
          <p:nvPr/>
        </p:nvSpPr>
        <p:spPr>
          <a:xfrm>
            <a:off x="387466" y="2689831"/>
            <a:ext cx="3519516" cy="66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Справочники Госавтоинспекции</a:t>
            </a:r>
          </a:p>
        </p:txBody>
      </p:sp>
      <p:sp>
        <p:nvSpPr>
          <p:cNvPr id="19" name="Arc 48">
            <a:extLst>
              <a:ext uri="{FF2B5EF4-FFF2-40B4-BE49-F238E27FC236}">
                <a16:creationId xmlns:a16="http://schemas.microsoft.com/office/drawing/2014/main" id="{EF69BB4A-D7DB-4BF6-9CEF-5C6C2F32D2E3}"/>
              </a:ext>
            </a:extLst>
          </p:cNvPr>
          <p:cNvSpPr/>
          <p:nvPr/>
        </p:nvSpPr>
        <p:spPr>
          <a:xfrm>
            <a:off x="479256" y="1306951"/>
            <a:ext cx="974244" cy="974244"/>
          </a:xfrm>
          <a:prstGeom prst="arc">
            <a:avLst>
              <a:gd name="adj1" fmla="val 480055"/>
              <a:gd name="adj2" fmla="val 15764655"/>
            </a:avLst>
          </a:prstGeom>
          <a:noFill/>
          <a:ln w="28575" cap="rnd">
            <a:solidFill>
              <a:srgbClr val="0F3B93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2800"/>
          </a:p>
        </p:txBody>
      </p:sp>
      <p:sp>
        <p:nvSpPr>
          <p:cNvPr id="20" name="Shape 2858">
            <a:extLst>
              <a:ext uri="{FF2B5EF4-FFF2-40B4-BE49-F238E27FC236}">
                <a16:creationId xmlns:a16="http://schemas.microsoft.com/office/drawing/2014/main" id="{B26604A9-0816-4B63-80CE-63C796C65026}"/>
              </a:ext>
            </a:extLst>
          </p:cNvPr>
          <p:cNvSpPr/>
          <p:nvPr/>
        </p:nvSpPr>
        <p:spPr>
          <a:xfrm>
            <a:off x="852104" y="1652069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103B92"/>
          </a:solidFill>
          <a:ln w="9525">
            <a:solidFill>
              <a:srgbClr val="103B92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62591" y="145972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Функция создания и ведения справочников и классификаторов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62591" y="2396207"/>
            <a:ext cx="4939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Функция ведения статусов справочников и </a:t>
            </a:r>
          </a:p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классификаторов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62591" y="3332687"/>
            <a:ext cx="5456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Функция ведения периодических справочников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62591" y="4022946"/>
            <a:ext cx="36471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Функции контроля целостности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62591" y="4713205"/>
            <a:ext cx="50385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Функции публикации объединенных версий</a:t>
            </a:r>
          </a:p>
        </p:txBody>
      </p:sp>
    </p:spTree>
    <p:extLst>
      <p:ext uri="{BB962C8B-B14F-4D97-AF65-F5344CB8AC3E}">
        <p14:creationId xmlns:p14="http://schemas.microsoft.com/office/powerpoint/2010/main" val="2219965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2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BEAD0E8-6665-4498-84D3-ED6DB92B7D1B}"/>
              </a:ext>
            </a:extLst>
          </p:cNvPr>
          <p:cNvSpPr/>
          <p:nvPr/>
        </p:nvSpPr>
        <p:spPr>
          <a:xfrm>
            <a:off x="4971223" y="1427564"/>
            <a:ext cx="6574231" cy="3358913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63479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«получение и предоставление сведений» ЕЦП ГИБДД</a:t>
            </a:r>
          </a:p>
        </p:txBody>
      </p:sp>
      <p:sp>
        <p:nvSpPr>
          <p:cNvPr id="19" name="Arc 48">
            <a:extLst>
              <a:ext uri="{FF2B5EF4-FFF2-40B4-BE49-F238E27FC236}">
                <a16:creationId xmlns:a16="http://schemas.microsoft.com/office/drawing/2014/main" id="{4A084E0D-F4FA-1378-312A-83C520F83D57}"/>
              </a:ext>
            </a:extLst>
          </p:cNvPr>
          <p:cNvSpPr/>
          <p:nvPr/>
        </p:nvSpPr>
        <p:spPr>
          <a:xfrm>
            <a:off x="553788" y="1328036"/>
            <a:ext cx="974244" cy="974244"/>
          </a:xfrm>
          <a:prstGeom prst="arc">
            <a:avLst>
              <a:gd name="adj1" fmla="val 480055"/>
              <a:gd name="adj2" fmla="val 15764655"/>
            </a:avLst>
          </a:prstGeom>
          <a:noFill/>
          <a:ln w="28575" cap="rnd">
            <a:solidFill>
              <a:srgbClr val="0F3B93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2800"/>
          </a:p>
        </p:txBody>
      </p:sp>
      <p:sp>
        <p:nvSpPr>
          <p:cNvPr id="20" name="Shape 2844">
            <a:extLst>
              <a:ext uri="{FF2B5EF4-FFF2-40B4-BE49-F238E27FC236}">
                <a16:creationId xmlns:a16="http://schemas.microsoft.com/office/drawing/2014/main" id="{ABF28C8B-1858-4103-AE4D-9756E1157391}"/>
              </a:ext>
            </a:extLst>
          </p:cNvPr>
          <p:cNvSpPr/>
          <p:nvPr/>
        </p:nvSpPr>
        <p:spPr>
          <a:xfrm>
            <a:off x="916300" y="16731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103B92"/>
          </a:solidFill>
          <a:ln w="9525">
            <a:solidFill>
              <a:srgbClr val="103B92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7779" y="3986827"/>
            <a:ext cx="50610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Мониторинг взаимодействия с ЕПГУ и СМЭВ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17210" y="3325998"/>
            <a:ext cx="2097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Журналирование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Montserrat" panose="00000500000000000000" pitchFamily="2" charset="-52"/>
              <a:ea typeface="+mj-ea"/>
              <a:cs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94185" y="1537361"/>
            <a:ext cx="61435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Промежуточный слой, обеспечивающий маршрутизацию взаимодействия систем ЕЦП ГИБДД с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внешними системами федеральных органов исполнительной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 власти, министерств, ведомств, служб и организаций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 и ЕПГУ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Montserrat" panose="00000500000000000000" pitchFamily="2" charset="-52"/>
              <a:ea typeface="+mj-ea"/>
              <a:cs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791" y="2597966"/>
            <a:ext cx="3818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C3092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Межведомственное </a:t>
            </a:r>
            <a:r>
              <a:rPr lang="ru-RU" b="1" dirty="0">
                <a:solidFill>
                  <a:srgbClr val="2C3092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взаимодействие</a:t>
            </a:r>
          </a:p>
        </p:txBody>
      </p:sp>
    </p:spTree>
    <p:extLst>
      <p:ext uri="{BB962C8B-B14F-4D97-AF65-F5344CB8AC3E}">
        <p14:creationId xmlns:p14="http://schemas.microsoft.com/office/powerpoint/2010/main" val="1489576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/>
      <p:bldP spid="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63479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мониторинга бизнес-метрик ЕЦП ГИБДД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960BF3C-EED6-2F4E-CD79-282D445CBE76}"/>
              </a:ext>
            </a:extLst>
          </p:cNvPr>
          <p:cNvSpPr/>
          <p:nvPr/>
        </p:nvSpPr>
        <p:spPr>
          <a:xfrm>
            <a:off x="276630" y="2646359"/>
            <a:ext cx="3519516" cy="1353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Сбор и визуализация данных работы информационных  систем ЕЦП ГИБДД</a:t>
            </a:r>
          </a:p>
        </p:txBody>
      </p:sp>
      <p:sp>
        <p:nvSpPr>
          <p:cNvPr id="19" name="Arc 48">
            <a:extLst>
              <a:ext uri="{FF2B5EF4-FFF2-40B4-BE49-F238E27FC236}">
                <a16:creationId xmlns:a16="http://schemas.microsoft.com/office/drawing/2014/main" id="{4F1A3666-3CDE-499C-BA02-425EAAA894E5}"/>
              </a:ext>
            </a:extLst>
          </p:cNvPr>
          <p:cNvSpPr/>
          <p:nvPr/>
        </p:nvSpPr>
        <p:spPr>
          <a:xfrm>
            <a:off x="611175" y="1326654"/>
            <a:ext cx="974244" cy="974244"/>
          </a:xfrm>
          <a:prstGeom prst="arc">
            <a:avLst>
              <a:gd name="adj1" fmla="val 480055"/>
              <a:gd name="adj2" fmla="val 15764655"/>
            </a:avLst>
          </a:prstGeom>
          <a:noFill/>
          <a:ln w="28575" cap="rnd">
            <a:solidFill>
              <a:srgbClr val="0F3B93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2800"/>
          </a:p>
        </p:txBody>
      </p:sp>
      <p:sp>
        <p:nvSpPr>
          <p:cNvPr id="20" name="Shape 2545">
            <a:extLst>
              <a:ext uri="{FF2B5EF4-FFF2-40B4-BE49-F238E27FC236}">
                <a16:creationId xmlns:a16="http://schemas.microsoft.com/office/drawing/2014/main" id="{B49CDAD1-A5F8-46C5-8A5A-F5C7EFB45E26}"/>
              </a:ext>
            </a:extLst>
          </p:cNvPr>
          <p:cNvSpPr/>
          <p:nvPr/>
        </p:nvSpPr>
        <p:spPr>
          <a:xfrm>
            <a:off x="958632" y="16721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103B92"/>
          </a:solidFill>
          <a:ln w="9525">
            <a:solidFill>
              <a:srgbClr val="103B92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14320" y="2227233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Агрегация собранных метрик по системам и группам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14320" y="295181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Разграничение доступа пользователей к данным от разных систем ЕЦП ГИБДД;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14320" y="378760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-52"/>
                <a:ea typeface="+mj-ea"/>
                <a:cs typeface="Calibri"/>
              </a:rPr>
              <a:t>Регистрация новых систем ЕЦП ГИБДД, их метрик и «точек сбора» этих метрик; управление (изменение, удаление) этих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33546912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BEAD0E8-6665-4498-84D3-ED6DB92B7D1B}"/>
              </a:ext>
            </a:extLst>
          </p:cNvPr>
          <p:cNvSpPr/>
          <p:nvPr/>
        </p:nvSpPr>
        <p:spPr>
          <a:xfrm>
            <a:off x="335960" y="5742476"/>
            <a:ext cx="11060130" cy="769848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63479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управления жизненным циклом ЕЦП ГИБДД</a:t>
            </a:r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0791D58-BDEF-14F5-D05D-5B33E31CF4B4}"/>
              </a:ext>
            </a:extLst>
          </p:cNvPr>
          <p:cNvSpPr>
            <a:spLocks noGrp="1"/>
          </p:cNvSpPr>
          <p:nvPr/>
        </p:nvSpPr>
        <p:spPr>
          <a:xfrm>
            <a:off x="950295" y="5845825"/>
            <a:ext cx="8784817" cy="67783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lIns="0" rIns="0" numCol="1" spcCol="36000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kern="1200" baseline="0">
                <a:solidFill>
                  <a:schemeClr val="tx2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1pPr>
            <a:lvl2pPr marL="180000" indent="-180000" algn="l" defTabSz="809625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2pPr>
            <a:lvl3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Tx/>
              <a:buNone/>
              <a:defRPr sz="1000" kern="1200" cap="all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defRPr>
            </a:lvl3pPr>
            <a:lvl4pPr marL="18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1000" i="1" u="sng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j-ea"/>
                <a:cs typeface="Calibri"/>
              </a:defRPr>
            </a:lvl4pPr>
            <a:lvl5pPr marL="360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Tx/>
              <a:buNone/>
              <a:defRPr sz="900" kern="1200">
                <a:solidFill>
                  <a:srgbClr val="000707"/>
                </a:solidFill>
                <a:latin typeface="Calibri"/>
                <a:ea typeface="+mj-ea"/>
                <a:cs typeface="Calibri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spcBef>
                <a:spcPts val="0"/>
              </a:spcBef>
            </a:pPr>
            <a:r>
              <a:rPr lang="ru-RU" b="0" dirty="0">
                <a:latin typeface="Montserrat" panose="00000500000000000000" pitchFamily="2" charset="-52"/>
              </a:rPr>
              <a:t>Формирование и ведение моделей данных, ведения реестра информационных ресурсов Госавтоинспекции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960BF3C-EED6-2F4E-CD79-282D445CBE76}"/>
              </a:ext>
            </a:extLst>
          </p:cNvPr>
          <p:cNvSpPr/>
          <p:nvPr/>
        </p:nvSpPr>
        <p:spPr>
          <a:xfrm>
            <a:off x="539867" y="2637788"/>
            <a:ext cx="4558606" cy="17895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Управление требованиями к функциям создаваемых/ модернизируемых систем, </a:t>
            </a:r>
          </a:p>
          <a:p>
            <a:r>
              <a:rPr lang="ru-RU" sz="1600" b="1" dirty="0">
                <a:solidFill>
                  <a:srgbClr val="0A2A69"/>
                </a:solidFill>
                <a:latin typeface="Montserrat" pitchFamily="2" charset="0"/>
                <a:ea typeface="Verdana" charset="0"/>
                <a:cs typeface="Arial Black" panose="020B0604020202020204" pitchFamily="34" charset="0"/>
              </a:rPr>
              <a:t>запросами на изменение и развёртыванием/обновлением информационных систем ЕЦП ГИБДД </a:t>
            </a:r>
          </a:p>
        </p:txBody>
      </p:sp>
      <p:sp>
        <p:nvSpPr>
          <p:cNvPr id="19" name="Arc 48">
            <a:extLst>
              <a:ext uri="{FF2B5EF4-FFF2-40B4-BE49-F238E27FC236}">
                <a16:creationId xmlns:a16="http://schemas.microsoft.com/office/drawing/2014/main" id="{C9ED46CB-60BF-40E8-BC97-4E180292FED9}"/>
              </a:ext>
            </a:extLst>
          </p:cNvPr>
          <p:cNvSpPr/>
          <p:nvPr/>
        </p:nvSpPr>
        <p:spPr>
          <a:xfrm>
            <a:off x="778260" y="1327745"/>
            <a:ext cx="974244" cy="974244"/>
          </a:xfrm>
          <a:prstGeom prst="arc">
            <a:avLst>
              <a:gd name="adj1" fmla="val 480055"/>
              <a:gd name="adj2" fmla="val 15764655"/>
            </a:avLst>
          </a:prstGeom>
          <a:noFill/>
          <a:ln w="28575" cap="rnd">
            <a:solidFill>
              <a:srgbClr val="0F3B93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2800"/>
          </a:p>
        </p:txBody>
      </p:sp>
      <p:sp>
        <p:nvSpPr>
          <p:cNvPr id="20" name="Shape 2588">
            <a:extLst>
              <a:ext uri="{FF2B5EF4-FFF2-40B4-BE49-F238E27FC236}">
                <a16:creationId xmlns:a16="http://schemas.microsoft.com/office/drawing/2014/main" id="{5CB5C159-EBB7-452B-B25E-93E9B6EC4492}"/>
              </a:ext>
            </a:extLst>
          </p:cNvPr>
          <p:cNvSpPr/>
          <p:nvPr/>
        </p:nvSpPr>
        <p:spPr>
          <a:xfrm>
            <a:off x="1125715" y="1685554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103B92"/>
          </a:solidFill>
          <a:ln w="9525">
            <a:solidFill>
              <a:srgbClr val="103B92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6044" y="1685554"/>
            <a:ext cx="53122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Трекер</a:t>
            </a:r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 требований</a:t>
            </a:r>
          </a:p>
          <a:p>
            <a:endParaRPr lang="ru-RU" sz="1600" dirty="0">
              <a:solidFill>
                <a:srgbClr val="000707"/>
              </a:solidFill>
              <a:latin typeface="Montserrat" panose="00000500000000000000" pitchFamily="2" charset="-52"/>
              <a:ea typeface="+mj-ea"/>
              <a:cs typeface="Calibri"/>
            </a:endParaRPr>
          </a:p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Хранилище исходного кода</a:t>
            </a:r>
          </a:p>
          <a:p>
            <a:endParaRPr lang="ru-RU" sz="1600" dirty="0">
              <a:solidFill>
                <a:srgbClr val="000707"/>
              </a:solidFill>
              <a:latin typeface="Montserrat" panose="00000500000000000000" pitchFamily="2" charset="-52"/>
              <a:ea typeface="+mj-ea"/>
              <a:cs typeface="Calibri"/>
            </a:endParaRPr>
          </a:p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Хранилище документации и других переданных в электронном виде артефактов</a:t>
            </a:r>
          </a:p>
          <a:p>
            <a:endParaRPr lang="ru-RU" sz="1600" dirty="0">
              <a:solidFill>
                <a:srgbClr val="000707"/>
              </a:solidFill>
              <a:latin typeface="Montserrat" panose="00000500000000000000" pitchFamily="2" charset="-52"/>
              <a:ea typeface="+mj-ea"/>
              <a:cs typeface="Calibri"/>
            </a:endParaRPr>
          </a:p>
          <a:p>
            <a:r>
              <a:rPr lang="ru-RU" sz="1600" dirty="0">
                <a:solidFill>
                  <a:srgbClr val="000707"/>
                </a:solidFill>
                <a:latin typeface="Montserrat" panose="00000500000000000000" pitchFamily="2" charset="-52"/>
                <a:ea typeface="+mj-ea"/>
                <a:cs typeface="Calibri"/>
              </a:rPr>
              <a:t>Подсистема развёртывания</a:t>
            </a:r>
          </a:p>
        </p:txBody>
      </p:sp>
    </p:spTree>
    <p:extLst>
      <p:ext uri="{BB962C8B-B14F-4D97-AF65-F5344CB8AC3E}">
        <p14:creationId xmlns:p14="http://schemas.microsoft.com/office/powerpoint/2010/main" val="36766756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45006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управления жизненным циклом ЕЦП ГИБДД</a:t>
            </a:r>
          </a:p>
        </p:txBody>
      </p:sp>
      <p:sp>
        <p:nvSpPr>
          <p:cNvPr id="11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698137" y="2900218"/>
            <a:ext cx="2255773" cy="850191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2" name="Полилиния: фигура 84">
            <a:extLst>
              <a:ext uri="{FF2B5EF4-FFF2-40B4-BE49-F238E27FC236}">
                <a16:creationId xmlns:a16="http://schemas.microsoft.com/office/drawing/2014/main" id="{B1D0FAC5-2E36-4849-BA43-A3A65D90A46F}"/>
              </a:ext>
            </a:extLst>
          </p:cNvPr>
          <p:cNvSpPr/>
          <p:nvPr/>
        </p:nvSpPr>
        <p:spPr>
          <a:xfrm>
            <a:off x="4311256" y="1607127"/>
            <a:ext cx="2445718" cy="628074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4521659" y="1738032"/>
            <a:ext cx="2024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Montserrat" panose="00000500000000000000" pitchFamily="2" charset="-52"/>
              </a:rPr>
              <a:t>CI/CD</a:t>
            </a:r>
            <a:r>
              <a:rPr lang="en-US" sz="800" dirty="0">
                <a:solidFill>
                  <a:schemeClr val="bg1"/>
                </a:solidFill>
                <a:latin typeface="Montserrat" panose="00000500000000000000" pitchFamily="2" charset="-52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Montserrat" panose="00000500000000000000" pitchFamily="2" charset="-52"/>
              </a:rPr>
              <a:t>automation</a:t>
            </a:r>
            <a:endParaRPr lang="ru-RU" sz="16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15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698138" y="4904503"/>
            <a:ext cx="2255773" cy="855386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6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4406229" y="4904503"/>
            <a:ext cx="2255773" cy="855386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1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8031504" y="1509003"/>
            <a:ext cx="2255773" cy="850191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2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8031504" y="4904503"/>
            <a:ext cx="2255773" cy="855386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1052406" y="3063703"/>
            <a:ext cx="1547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Montserrat" panose="00000500000000000000" pitchFamily="2" charset="-52"/>
              </a:rPr>
              <a:t>Source Code repository</a:t>
            </a:r>
            <a:endParaRPr lang="ru-RU" sz="14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1406677" y="5178308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Montserrat" panose="00000500000000000000" pitchFamily="2" charset="-52"/>
              </a:rPr>
              <a:t>Builder</a:t>
            </a:r>
            <a:endParaRPr lang="ru-RU" sz="14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4532078" y="5178308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Montserrat" panose="00000500000000000000" pitchFamily="2" charset="-52"/>
              </a:rPr>
              <a:t>Artefacts Repository</a:t>
            </a:r>
            <a:endParaRPr lang="ru-RU" sz="14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8309935" y="1755845"/>
            <a:ext cx="1656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" panose="00000500000000000000" pitchFamily="2" charset="-52"/>
              </a:rPr>
              <a:t>Тестовый стенд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8112650" y="4962864"/>
            <a:ext cx="20934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" panose="00000500000000000000" pitchFamily="2" charset="-52"/>
              </a:rPr>
              <a:t>Исполнитель декларативного описания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1570631" y="1667363"/>
            <a:ext cx="510779" cy="46945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081410" y="1921164"/>
            <a:ext cx="2229846" cy="751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2925806" y="2222044"/>
            <a:ext cx="1357346" cy="665017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826020" y="3750408"/>
            <a:ext cx="2780" cy="1154095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2" idx="3"/>
            <a:endCxn id="15" idx="1"/>
          </p:cNvCxnSpPr>
          <p:nvPr/>
        </p:nvCxnSpPr>
        <p:spPr>
          <a:xfrm flipH="1">
            <a:off x="2953911" y="2235201"/>
            <a:ext cx="1357345" cy="266930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V="1">
            <a:off x="2953907" y="5311337"/>
            <a:ext cx="1452322" cy="10430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6651650" y="5311337"/>
            <a:ext cx="1379854" cy="1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1" idx="2"/>
            <a:endCxn id="22" idx="0"/>
          </p:cNvCxnSpPr>
          <p:nvPr/>
        </p:nvCxnSpPr>
        <p:spPr>
          <a:xfrm>
            <a:off x="2953910" y="3750411"/>
            <a:ext cx="5077594" cy="115409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2" idx="2"/>
            <a:endCxn id="22" idx="0"/>
          </p:cNvCxnSpPr>
          <p:nvPr/>
        </p:nvCxnSpPr>
        <p:spPr>
          <a:xfrm>
            <a:off x="6756975" y="2235201"/>
            <a:ext cx="1274529" cy="266930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 flipV="1">
            <a:off x="9107721" y="2359194"/>
            <a:ext cx="46334" cy="2545310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756974" y="1921164"/>
            <a:ext cx="1274529" cy="751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21" idx="3"/>
            <a:endCxn id="16" idx="1"/>
          </p:cNvCxnSpPr>
          <p:nvPr/>
        </p:nvCxnSpPr>
        <p:spPr>
          <a:xfrm flipH="1">
            <a:off x="6662002" y="2359196"/>
            <a:ext cx="1369502" cy="2545307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1918176" y="1074309"/>
            <a:ext cx="2488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1. Инициация процесса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87044" y="3824156"/>
            <a:ext cx="16653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Передача исходного кода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59440" y="2810641"/>
            <a:ext cx="1259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3. Запуск сборки ПО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245368" y="5847805"/>
            <a:ext cx="2605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4. Передача готового ПО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779058" y="3164632"/>
            <a:ext cx="1812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5. Запуск создания тестовой среды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91376" y="4138424"/>
            <a:ext cx="2797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7. Получение декларативного описания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6091478" y="5851657"/>
            <a:ext cx="2724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6. Получение готового ПО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7964387" y="3947585"/>
            <a:ext cx="19777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8. Выполнение декларативного описания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5857197" y="1033852"/>
            <a:ext cx="4112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10. Запуск автоматизированных тестов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7839273" y="2673231"/>
            <a:ext cx="23668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11. Сохранение результатов автоматизированных тестов</a:t>
            </a:r>
          </a:p>
          <a:p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9602525" y="3308182"/>
            <a:ext cx="2192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9. Создание и настройка VM, установка и запуск ПО</a:t>
            </a:r>
          </a:p>
        </p:txBody>
      </p:sp>
    </p:spTree>
    <p:extLst>
      <p:ext uri="{BB962C8B-B14F-4D97-AF65-F5344CB8AC3E}">
        <p14:creationId xmlns:p14="http://schemas.microsoft.com/office/powerpoint/2010/main" val="23068428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000"/>
                            </p:stCondLst>
                            <p:childTnLst>
                              <p:par>
                                <p:cTn id="169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500"/>
                            </p:stCondLst>
                            <p:childTnLst>
                              <p:par>
                                <p:cTn id="1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8" grpId="0"/>
      <p:bldP spid="68" grpId="1"/>
      <p:bldP spid="69" grpId="0"/>
      <p:bldP spid="69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85" grpId="0"/>
      <p:bldP spid="85" grpId="1"/>
      <p:bldP spid="87" grpId="0"/>
      <p:bldP spid="89" grpId="0"/>
      <p:bldP spid="8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145006"/>
            <a:ext cx="11693236" cy="774243"/>
          </a:xfrm>
        </p:spPr>
        <p:txBody>
          <a:bodyPr>
            <a:normAutofit/>
          </a:bodyPr>
          <a:lstStyle/>
          <a:p>
            <a:r>
              <a:rPr lang="ru-RU" dirty="0"/>
              <a:t>система управления жизненным циклом ЕЦП ГИБДД</a:t>
            </a:r>
          </a:p>
        </p:txBody>
      </p:sp>
      <p:sp>
        <p:nvSpPr>
          <p:cNvPr id="11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698137" y="2900218"/>
            <a:ext cx="2255773" cy="850191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2" name="Полилиния: фигура 84">
            <a:extLst>
              <a:ext uri="{FF2B5EF4-FFF2-40B4-BE49-F238E27FC236}">
                <a16:creationId xmlns:a16="http://schemas.microsoft.com/office/drawing/2014/main" id="{B1D0FAC5-2E36-4849-BA43-A3A65D90A46F}"/>
              </a:ext>
            </a:extLst>
          </p:cNvPr>
          <p:cNvSpPr/>
          <p:nvPr/>
        </p:nvSpPr>
        <p:spPr>
          <a:xfrm>
            <a:off x="4311256" y="1607127"/>
            <a:ext cx="2445718" cy="628074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4521659" y="1738032"/>
            <a:ext cx="2024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Montserrat" panose="00000500000000000000" pitchFamily="2" charset="-52"/>
              </a:rPr>
              <a:t>CI/CD</a:t>
            </a:r>
            <a:r>
              <a:rPr lang="en-US" sz="800" dirty="0">
                <a:solidFill>
                  <a:schemeClr val="bg1"/>
                </a:solidFill>
                <a:latin typeface="Montserrat" panose="00000500000000000000" pitchFamily="2" charset="-52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Montserrat" panose="00000500000000000000" pitchFamily="2" charset="-52"/>
              </a:rPr>
              <a:t>automation</a:t>
            </a:r>
            <a:endParaRPr lang="ru-RU" sz="16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16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4406229" y="4904503"/>
            <a:ext cx="2255773" cy="855386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1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8031504" y="1509003"/>
            <a:ext cx="2255773" cy="850191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19050" cap="flat">
            <a:solidFill>
              <a:srgbClr val="FD0300"/>
            </a:solidFill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2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8031504" y="4904503"/>
            <a:ext cx="2255773" cy="855386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1052406" y="3063703"/>
            <a:ext cx="1547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Montserrat" panose="00000500000000000000" pitchFamily="2" charset="-52"/>
              </a:rPr>
              <a:t>Source Code repository</a:t>
            </a:r>
            <a:endParaRPr lang="ru-RU" sz="14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4532078" y="5178308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Montserrat" panose="00000500000000000000" pitchFamily="2" charset="-52"/>
              </a:rPr>
              <a:t>Artefacts Repository</a:t>
            </a:r>
            <a:endParaRPr lang="ru-RU" sz="14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8065483" y="1755845"/>
            <a:ext cx="21451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" panose="00000500000000000000" pitchFamily="2" charset="-52"/>
              </a:rPr>
              <a:t>Продуктивная среда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8112650" y="4962864"/>
            <a:ext cx="20934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" panose="00000500000000000000" pitchFamily="2" charset="-52"/>
              </a:rPr>
              <a:t>Исполнитель декларативного описания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1570631" y="1667363"/>
            <a:ext cx="510779" cy="46945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081410" y="1921164"/>
            <a:ext cx="2229846" cy="751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6651650" y="5311337"/>
            <a:ext cx="1379854" cy="1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1" idx="2"/>
            <a:endCxn id="22" idx="0"/>
          </p:cNvCxnSpPr>
          <p:nvPr/>
        </p:nvCxnSpPr>
        <p:spPr>
          <a:xfrm>
            <a:off x="2953910" y="3750411"/>
            <a:ext cx="5077594" cy="115409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2" idx="2"/>
            <a:endCxn id="22" idx="0"/>
          </p:cNvCxnSpPr>
          <p:nvPr/>
        </p:nvCxnSpPr>
        <p:spPr>
          <a:xfrm>
            <a:off x="6756975" y="2235201"/>
            <a:ext cx="1274529" cy="266930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 flipV="1">
            <a:off x="9107721" y="2359194"/>
            <a:ext cx="46334" cy="2545310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756974" y="1921164"/>
            <a:ext cx="1274529" cy="7512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21" idx="3"/>
            <a:endCxn id="16" idx="1"/>
          </p:cNvCxnSpPr>
          <p:nvPr/>
        </p:nvCxnSpPr>
        <p:spPr>
          <a:xfrm flipH="1">
            <a:off x="6662002" y="2359196"/>
            <a:ext cx="1369502" cy="2545307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1918176" y="1074309"/>
            <a:ext cx="2488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1. Инициация процесса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217711" y="2654874"/>
            <a:ext cx="1977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Запуск создания </a:t>
            </a:r>
          </a:p>
          <a:p>
            <a:r>
              <a:rPr lang="ru-RU" dirty="0"/>
              <a:t>среды сборки ПО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91376" y="4138424"/>
            <a:ext cx="2797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 Получение декларативного описания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6091478" y="5851657"/>
            <a:ext cx="2724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3. Получение готового ПО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7964387" y="3947585"/>
            <a:ext cx="19777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5. Выполнение декларативного описания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5857197" y="1033852"/>
            <a:ext cx="3885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7. Запуск автоматизированных тестов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7815373" y="2624754"/>
            <a:ext cx="2390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8. Сохранение результатов автоматизированных тестов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9622358" y="3578204"/>
            <a:ext cx="2192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6. Создание и настройка VM, установка и запуск ПО</a:t>
            </a:r>
          </a:p>
        </p:txBody>
      </p:sp>
      <p:cxnSp>
        <p:nvCxnSpPr>
          <p:cNvPr id="41" name="Прямая со стрелкой 40"/>
          <p:cNvCxnSpPr>
            <a:stCxn id="12" idx="3"/>
            <a:endCxn id="11" idx="1"/>
          </p:cNvCxnSpPr>
          <p:nvPr/>
        </p:nvCxnSpPr>
        <p:spPr>
          <a:xfrm flipH="1">
            <a:off x="2953910" y="2235201"/>
            <a:ext cx="1357346" cy="665017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5516005" y="2267428"/>
            <a:ext cx="2663" cy="2637074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074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8" grpId="0"/>
      <p:bldP spid="68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85" grpId="0"/>
      <p:bldP spid="85" grpId="1"/>
      <p:bldP spid="87" grpId="0"/>
      <p:bldP spid="89" grpId="0"/>
      <p:bldP spid="8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Овал 145"/>
          <p:cNvSpPr/>
          <p:nvPr/>
        </p:nvSpPr>
        <p:spPr>
          <a:xfrm>
            <a:off x="292608" y="1271016"/>
            <a:ext cx="11704319" cy="5252646"/>
          </a:xfrm>
          <a:prstGeom prst="ellipse">
            <a:avLst/>
          </a:prstGeom>
          <a:solidFill>
            <a:srgbClr val="B3C6E0"/>
          </a:solidFill>
          <a:ln w="19050">
            <a:solidFill>
              <a:srgbClr val="FD0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Овал 144"/>
          <p:cNvSpPr/>
          <p:nvPr/>
        </p:nvSpPr>
        <p:spPr>
          <a:xfrm>
            <a:off x="4926892" y="5211644"/>
            <a:ext cx="2162755" cy="990958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>
            <a:off x="2150492" y="4637992"/>
            <a:ext cx="2162755" cy="990958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Овал 140"/>
          <p:cNvSpPr/>
          <p:nvPr/>
        </p:nvSpPr>
        <p:spPr>
          <a:xfrm>
            <a:off x="7745780" y="4618061"/>
            <a:ext cx="2162755" cy="990958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669571" y="3251164"/>
            <a:ext cx="2162755" cy="990958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2254708" y="1864336"/>
            <a:ext cx="2162755" cy="990958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9687499" y="3133884"/>
            <a:ext cx="2162755" cy="1246092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7745780" y="1860885"/>
            <a:ext cx="2162755" cy="990958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4953047" y="1484146"/>
            <a:ext cx="2188708" cy="1168826"/>
          </a:xfrm>
          <a:prstGeom prst="ellipse">
            <a:avLst/>
          </a:prstGeom>
          <a:solidFill>
            <a:srgbClr val="103B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F184768-895C-4E77-BDEC-76E787520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61" y="304783"/>
            <a:ext cx="11487293" cy="7742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Необходимые доработки </a:t>
            </a:r>
            <a:r>
              <a:rPr lang="ru-RU" dirty="0" smtClean="0"/>
              <a:t>ФИС ГИБДД-М в рамках </a:t>
            </a:r>
            <a:r>
              <a:rPr lang="ru-RU" dirty="0"/>
              <a:t>включения в состав ЕЦП ГИБДД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4355734" y="3564974"/>
            <a:ext cx="3432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Montserrat" panose="00000500000000000000" pitchFamily="2" charset="-52"/>
              </a:rPr>
              <a:t>Импортозамещение</a:t>
            </a:r>
            <a:r>
              <a:rPr lang="ru-RU" sz="2000" dirty="0" smtClean="0">
                <a:latin typeface="Montserrat" panose="00000500000000000000" pitchFamily="2" charset="-52"/>
              </a:rPr>
              <a:t> ПО</a:t>
            </a:r>
            <a:endParaRPr lang="ru-RU" sz="2000" dirty="0">
              <a:latin typeface="Montserrat" panose="00000500000000000000" pitchFamily="2" charset="-52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4987267" y="1542930"/>
            <a:ext cx="2120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Перенос администрирования в СОИБ* ЕЦП </a:t>
            </a:r>
            <a:r>
              <a:rPr lang="ru-RU" sz="10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ГИБДД</a:t>
            </a:r>
            <a:endParaRPr lang="ru-RU" sz="1000" dirty="0">
              <a:solidFill>
                <a:schemeClr val="bg1"/>
              </a:solidFill>
              <a:latin typeface="Montserrat" panose="00000500000000000000" pitchFamily="2" charset="-52"/>
            </a:endParaRP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Переход на общие механизмы закрытия данных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7745780" y="2050762"/>
            <a:ext cx="212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Перенос НСИ в Систему общих каталогов и справочников  ЕЦП ГИБДД и НСИ ИСОД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9729986" y="3330032"/>
            <a:ext cx="21202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Переход на работу с </a:t>
            </a:r>
            <a:r>
              <a:rPr lang="ru-RU" sz="10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Системой «Получение </a:t>
            </a:r>
            <a:r>
              <a:rPr lang="ru-RU" sz="1000">
                <a:solidFill>
                  <a:schemeClr val="bg1"/>
                </a:solidFill>
                <a:latin typeface="Montserrat" panose="00000500000000000000" pitchFamily="2" charset="-52"/>
              </a:rPr>
              <a:t>и </a:t>
            </a:r>
            <a:r>
              <a:rPr lang="ru-RU" sz="1000" smtClean="0">
                <a:solidFill>
                  <a:schemeClr val="bg1"/>
                </a:solidFill>
                <a:latin typeface="Montserrat" panose="00000500000000000000" pitchFamily="2" charset="-52"/>
              </a:rPr>
              <a:t>предоставление сведений» </a:t>
            </a:r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в части взаимодействия со </a:t>
            </a:r>
            <a:r>
              <a:rPr lang="ru-RU" sz="10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СМЭВ</a:t>
            </a:r>
            <a:endParaRPr lang="ru-RU" sz="10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2254708" y="2098974"/>
            <a:ext cx="21202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Предоставление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2" charset="-52"/>
              </a:rPr>
              <a:t>API </a:t>
            </a:r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для системы мониторинга бизнес-метрик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690814" y="3463928"/>
            <a:ext cx="21202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Подключение к Системе управления жизненным циклом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7788267" y="4711282"/>
            <a:ext cx="21202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Исключение </a:t>
            </a:r>
            <a:r>
              <a:rPr lang="ru-RU" sz="9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«Адм. Правонарушений»  в </a:t>
            </a:r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связи с объединением данной функциональности в рамках сервиса Паутина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2150491" y="4948805"/>
            <a:ext cx="212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Подключение к  транспортной системе ЕЦП ГИБДД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4926892" y="5500791"/>
            <a:ext cx="2120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Миграция данных в рамках вышеперечисленных задач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A9BF3C9-5ACB-48ED-AFB2-82DB3B2DB148}"/>
              </a:ext>
            </a:extLst>
          </p:cNvPr>
          <p:cNvSpPr txBox="1"/>
          <p:nvPr/>
        </p:nvSpPr>
        <p:spPr>
          <a:xfrm>
            <a:off x="10858591" y="6246664"/>
            <a:ext cx="4507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ontserrat" panose="00000500000000000000" pitchFamily="2" charset="-52"/>
              </a:rPr>
              <a:t>/</a:t>
            </a:r>
            <a:r>
              <a:rPr lang="en-US" sz="1200" dirty="0">
                <a:solidFill>
                  <a:schemeClr val="bg1"/>
                </a:solidFill>
                <a:latin typeface="Montserrat" panose="00000500000000000000" pitchFamily="2" charset="-52"/>
              </a:rPr>
              <a:t> 32</a:t>
            </a:r>
            <a:endParaRPr lang="ru-RU" sz="12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88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10544692" y="6202602"/>
            <a:ext cx="465628" cy="365125"/>
          </a:xfrm>
        </p:spPr>
        <p:txBody>
          <a:bodyPr/>
          <a:lstStyle/>
          <a:p>
            <a:fld id="{5BA4C6D6-C0FA-44BB-9F0C-4B4C813FEFC0}" type="slidenum">
              <a:rPr lang="en-ID" smtClean="0">
                <a:solidFill>
                  <a:schemeClr val="bg1"/>
                </a:solidFill>
              </a:rPr>
              <a:pPr/>
              <a:t>19</a:t>
            </a:fld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6212619" y="6578541"/>
            <a:ext cx="46459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Montserrat" panose="00000500000000000000" pitchFamily="2" charset="-52"/>
              </a:rPr>
              <a:t>*Система обеспечения информационной безопасности ЕЦП ГИБДД</a:t>
            </a:r>
          </a:p>
        </p:txBody>
      </p:sp>
    </p:spTree>
    <p:extLst>
      <p:ext uri="{BB962C8B-B14F-4D97-AF65-F5344CB8AC3E}">
        <p14:creationId xmlns:p14="http://schemas.microsoft.com/office/powerpoint/2010/main" val="906606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45" grpId="0" animBg="1"/>
      <p:bldP spid="143" grpId="0" animBg="1"/>
      <p:bldP spid="141" grpId="0" animBg="1"/>
      <p:bldP spid="130" grpId="0" animBg="1"/>
      <p:bldP spid="129" grpId="0" animBg="1"/>
      <p:bldP spid="128" grpId="0" animBg="1"/>
      <p:bldP spid="126" grpId="0" animBg="1"/>
      <p:bldP spid="2" grpId="0" animBg="1"/>
      <p:bldP spid="96" grpId="0"/>
      <p:bldP spid="97" grpId="0"/>
      <p:bldP spid="98" grpId="0"/>
      <p:bldP spid="102" grpId="0"/>
      <p:bldP spid="105" grpId="0"/>
      <p:bldP spid="106" grpId="0"/>
      <p:bldP spid="107" grpId="0"/>
      <p:bldP spid="108" grpId="0"/>
      <p:bldP spid="1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981401"/>
          </a:xfrm>
        </p:spPr>
        <p:txBody>
          <a:bodyPr>
            <a:normAutofit fontScale="90000"/>
          </a:bodyPr>
          <a:lstStyle/>
          <a:p>
            <a:r>
              <a:rPr lang="ru-RU" sz="4800" b="1"/>
              <a:t>Состав документа </a:t>
            </a:r>
            <a:br>
              <a:rPr lang="ru-RU" sz="4800" b="1"/>
            </a:br>
            <a:r>
              <a:rPr lang="ru-RU" sz="4000" b="1">
                <a:solidFill>
                  <a:srgbClr val="2D3192"/>
                </a:solidFill>
              </a:rPr>
              <a:t>«</a:t>
            </a:r>
            <a:r>
              <a:rPr lang="ru-RU" sz="4000">
                <a:solidFill>
                  <a:srgbClr val="2D3192"/>
                </a:solidFill>
              </a:rPr>
              <a:t>Технические ТРЕБОВАНИЯ СОЗДАНИЯ ЕЦП ГИБДД»</a:t>
            </a:r>
            <a:endParaRPr lang="ru-RU" dirty="0">
              <a:solidFill>
                <a:srgbClr val="2D3192"/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4AB6701-43C6-91A1-1A38-2C3326EF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7635" y="1459667"/>
            <a:ext cx="10515600" cy="495960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r>
              <a:rPr lang="ru-RU" b="0" dirty="0">
                <a:solidFill>
                  <a:srgbClr val="525760"/>
                </a:solidFill>
                <a:latin typeface="Montserrat" panose="00000500000000000000" pitchFamily="2" charset="-52"/>
              </a:rPr>
              <a:t>Техническое задание на опытно-конструкторские работы по созданию Ядра Единой цифровой платформы Госавтоинспекции (Ядра ЕЦП ГИБДД)</a:t>
            </a:r>
            <a:endParaRPr lang="en-US" b="0" dirty="0">
              <a:solidFill>
                <a:srgbClr val="52576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endParaRPr lang="en-US" dirty="0">
              <a:solidFill>
                <a:srgbClr val="5257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r>
              <a:rPr lang="ru-RU" b="0" dirty="0">
                <a:solidFill>
                  <a:srgbClr val="525760"/>
                </a:solidFill>
                <a:latin typeface="Montserrat" panose="00000500000000000000" pitchFamily="2" charset="-52"/>
              </a:rPr>
              <a:t>Реестр процессов деятельности Госавтоинспекции, подлежащих автоматизации (получен исполнителем в ходе проведения обследования информационных систем)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endParaRPr lang="en-US" b="0" dirty="0">
              <a:solidFill>
                <a:srgbClr val="52576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r>
              <a:rPr lang="ru-RU" b="0" dirty="0">
                <a:solidFill>
                  <a:srgbClr val="525760"/>
                </a:solidFill>
                <a:latin typeface="Montserrat" panose="00000500000000000000" pitchFamily="2" charset="-52"/>
              </a:rPr>
              <a:t>Описание автоматизируемых процессов деятельности в нотации BPMN 2.0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endParaRPr lang="en-US" b="0" dirty="0">
              <a:solidFill>
                <a:srgbClr val="52576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r>
              <a:rPr lang="ru-RU" b="0" dirty="0">
                <a:solidFill>
                  <a:srgbClr val="525760"/>
                </a:solidFill>
                <a:latin typeface="Montserrat" panose="00000500000000000000" pitchFamily="2" charset="-52"/>
              </a:rPr>
              <a:t>Результаты анализа баз данных действующих информационных систем и сервисов по линии работы ГИБДД, включая  определение в них перечня основных информационных сущностей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endParaRPr lang="en-US" b="0" dirty="0">
              <a:solidFill>
                <a:srgbClr val="52576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r>
              <a:rPr lang="ru-RU" b="0" dirty="0">
                <a:solidFill>
                  <a:srgbClr val="525760"/>
                </a:solidFill>
                <a:latin typeface="Montserrat" panose="00000500000000000000" pitchFamily="2" charset="-52"/>
              </a:rPr>
              <a:t>Перечень основных информационных сущностей действующих информационных систем и сервисов по линии работы ГИБДД, подлежащих консолидации и слиянию в ЕЦП ГИБДД / миграции в ЕСФЛ, ЕСЮЛ и НСИ ИСОД (включая требований к свойствам и обязательному составу данных)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endParaRPr lang="en-US" b="0" dirty="0">
              <a:solidFill>
                <a:srgbClr val="52576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B2A69"/>
              </a:buClr>
            </a:pPr>
            <a:r>
              <a:rPr lang="ru-RU" dirty="0">
                <a:solidFill>
                  <a:srgbClr val="525760"/>
                </a:solidFill>
              </a:rPr>
              <a:t>Анализ возможности и разработка подходов по использованию в ЕЦП ГИБДД изделий (оборудования) на базе российской микроэлектронной продукции</a:t>
            </a:r>
            <a:endParaRPr lang="ru-RU" b="0" dirty="0">
              <a:solidFill>
                <a:srgbClr val="525760"/>
              </a:solidFill>
              <a:latin typeface="Montserrat" panose="00000500000000000000" pitchFamily="2" charset="-52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1ED3D2E3-E7E4-5B27-C9CD-D990D2115C33}"/>
              </a:ext>
            </a:extLst>
          </p:cNvPr>
          <p:cNvGrpSpPr/>
          <p:nvPr/>
        </p:nvGrpSpPr>
        <p:grpSpPr>
          <a:xfrm>
            <a:off x="464054" y="1459667"/>
            <a:ext cx="422208" cy="422208"/>
            <a:chOff x="1850724" y="3198962"/>
            <a:chExt cx="1490645" cy="1490644"/>
          </a:xfrm>
        </p:grpSpPr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A0CA42B0-7353-1052-68CE-688F61849040}"/>
                </a:ext>
              </a:extLst>
            </p:cNvPr>
            <p:cNvSpPr/>
            <p:nvPr/>
          </p:nvSpPr>
          <p:spPr>
            <a:xfrm>
              <a:off x="1850724" y="3198962"/>
              <a:ext cx="1490645" cy="14906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sz="1400" b="1" dirty="0">
                  <a:solidFill>
                    <a:srgbClr val="0F3B93"/>
                  </a:solidFill>
                  <a:latin typeface="Montserrat" pitchFamily="2" charset="0"/>
                </a:rPr>
                <a:t>1</a:t>
              </a:r>
            </a:p>
          </p:txBody>
        </p:sp>
        <p:sp>
          <p:nvSpPr>
            <p:cNvPr id="8" name="Oval 25">
              <a:extLst>
                <a:ext uri="{FF2B5EF4-FFF2-40B4-BE49-F238E27FC236}">
                  <a16:creationId xmlns:a16="http://schemas.microsoft.com/office/drawing/2014/main" id="{0BDBDF5A-BA6F-C017-32F8-342D77D7534E}"/>
                </a:ext>
              </a:extLst>
            </p:cNvPr>
            <p:cNvSpPr/>
            <p:nvPr/>
          </p:nvSpPr>
          <p:spPr>
            <a:xfrm>
              <a:off x="1965837" y="3314075"/>
              <a:ext cx="1260420" cy="1260420"/>
            </a:xfrm>
            <a:prstGeom prst="ellipse">
              <a:avLst/>
            </a:prstGeom>
            <a:noFill/>
            <a:ln w="28575">
              <a:solidFill>
                <a:srgbClr val="0F3B9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0F030499-C768-9054-5B8B-93AC796520AB}"/>
              </a:ext>
            </a:extLst>
          </p:cNvPr>
          <p:cNvGrpSpPr/>
          <p:nvPr/>
        </p:nvGrpSpPr>
        <p:grpSpPr>
          <a:xfrm>
            <a:off x="464054" y="2240252"/>
            <a:ext cx="422208" cy="422208"/>
            <a:chOff x="1850724" y="3198962"/>
            <a:chExt cx="1490645" cy="1490644"/>
          </a:xfrm>
        </p:grpSpPr>
        <p:sp>
          <p:nvSpPr>
            <p:cNvPr id="10" name="Oval 22">
              <a:extLst>
                <a:ext uri="{FF2B5EF4-FFF2-40B4-BE49-F238E27FC236}">
                  <a16:creationId xmlns:a16="http://schemas.microsoft.com/office/drawing/2014/main" id="{25E36890-2F8C-0608-EB68-E2D0AAA6F909}"/>
                </a:ext>
              </a:extLst>
            </p:cNvPr>
            <p:cNvSpPr/>
            <p:nvPr/>
          </p:nvSpPr>
          <p:spPr>
            <a:xfrm>
              <a:off x="1850724" y="3198962"/>
              <a:ext cx="1490645" cy="14906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sz="1400" b="1" dirty="0">
                  <a:solidFill>
                    <a:srgbClr val="0F3B93"/>
                  </a:solidFill>
                  <a:latin typeface="Montserrat" pitchFamily="2" charset="0"/>
                </a:rPr>
                <a:t>2</a:t>
              </a:r>
            </a:p>
          </p:txBody>
        </p:sp>
        <p:sp>
          <p:nvSpPr>
            <p:cNvPr id="11" name="Oval 25">
              <a:extLst>
                <a:ext uri="{FF2B5EF4-FFF2-40B4-BE49-F238E27FC236}">
                  <a16:creationId xmlns:a16="http://schemas.microsoft.com/office/drawing/2014/main" id="{28DBCA93-DBC6-16EA-796A-7B9F422559A7}"/>
                </a:ext>
              </a:extLst>
            </p:cNvPr>
            <p:cNvSpPr/>
            <p:nvPr/>
          </p:nvSpPr>
          <p:spPr>
            <a:xfrm>
              <a:off x="1965837" y="3314075"/>
              <a:ext cx="1260420" cy="1260420"/>
            </a:xfrm>
            <a:prstGeom prst="ellipse">
              <a:avLst/>
            </a:prstGeom>
            <a:noFill/>
            <a:ln w="28575">
              <a:solidFill>
                <a:srgbClr val="0F3B9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2E9F0CB9-5F05-355C-7209-EBC06F1A2D1D}"/>
              </a:ext>
            </a:extLst>
          </p:cNvPr>
          <p:cNvGrpSpPr/>
          <p:nvPr/>
        </p:nvGrpSpPr>
        <p:grpSpPr>
          <a:xfrm>
            <a:off x="464054" y="3020837"/>
            <a:ext cx="422208" cy="422208"/>
            <a:chOff x="1850724" y="3198962"/>
            <a:chExt cx="1490645" cy="1490644"/>
          </a:xfrm>
        </p:grpSpPr>
        <p:sp>
          <p:nvSpPr>
            <p:cNvPr id="13" name="Oval 22">
              <a:extLst>
                <a:ext uri="{FF2B5EF4-FFF2-40B4-BE49-F238E27FC236}">
                  <a16:creationId xmlns:a16="http://schemas.microsoft.com/office/drawing/2014/main" id="{C7A5E386-6B55-02B0-904A-41E7AD52E690}"/>
                </a:ext>
              </a:extLst>
            </p:cNvPr>
            <p:cNvSpPr/>
            <p:nvPr/>
          </p:nvSpPr>
          <p:spPr>
            <a:xfrm>
              <a:off x="1850724" y="3198962"/>
              <a:ext cx="1490645" cy="14906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sz="1400" b="1" dirty="0">
                  <a:solidFill>
                    <a:srgbClr val="0F3B93"/>
                  </a:solidFill>
                  <a:latin typeface="Montserrat" pitchFamily="2" charset="0"/>
                </a:rPr>
                <a:t>3</a:t>
              </a:r>
            </a:p>
          </p:txBody>
        </p:sp>
        <p:sp>
          <p:nvSpPr>
            <p:cNvPr id="14" name="Oval 25">
              <a:extLst>
                <a:ext uri="{FF2B5EF4-FFF2-40B4-BE49-F238E27FC236}">
                  <a16:creationId xmlns:a16="http://schemas.microsoft.com/office/drawing/2014/main" id="{E34D08E9-D6A6-AF8A-3878-817C7BCE2378}"/>
                </a:ext>
              </a:extLst>
            </p:cNvPr>
            <p:cNvSpPr/>
            <p:nvPr/>
          </p:nvSpPr>
          <p:spPr>
            <a:xfrm>
              <a:off x="1965837" y="3314075"/>
              <a:ext cx="1260420" cy="1260420"/>
            </a:xfrm>
            <a:prstGeom prst="ellipse">
              <a:avLst/>
            </a:prstGeom>
            <a:noFill/>
            <a:ln w="28575">
              <a:solidFill>
                <a:srgbClr val="0F3B9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6AE3BBB3-A583-1CC6-D7F4-190C4396278E}"/>
              </a:ext>
            </a:extLst>
          </p:cNvPr>
          <p:cNvGrpSpPr/>
          <p:nvPr/>
        </p:nvGrpSpPr>
        <p:grpSpPr>
          <a:xfrm>
            <a:off x="464054" y="3734516"/>
            <a:ext cx="422208" cy="422208"/>
            <a:chOff x="1850724" y="3198962"/>
            <a:chExt cx="1490645" cy="1490644"/>
          </a:xfrm>
        </p:grpSpPr>
        <p:sp>
          <p:nvSpPr>
            <p:cNvPr id="16" name="Oval 22">
              <a:extLst>
                <a:ext uri="{FF2B5EF4-FFF2-40B4-BE49-F238E27FC236}">
                  <a16:creationId xmlns:a16="http://schemas.microsoft.com/office/drawing/2014/main" id="{AC5028F1-4A84-981E-1978-1F57FEBEC391}"/>
                </a:ext>
              </a:extLst>
            </p:cNvPr>
            <p:cNvSpPr/>
            <p:nvPr/>
          </p:nvSpPr>
          <p:spPr>
            <a:xfrm>
              <a:off x="1850724" y="3198962"/>
              <a:ext cx="1490645" cy="14906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sz="1400" b="1" dirty="0">
                  <a:solidFill>
                    <a:srgbClr val="0F3B93"/>
                  </a:solidFill>
                  <a:latin typeface="Montserrat" pitchFamily="2" charset="0"/>
                </a:rPr>
                <a:t>4</a:t>
              </a:r>
            </a:p>
          </p:txBody>
        </p:sp>
        <p:sp>
          <p:nvSpPr>
            <p:cNvPr id="17" name="Oval 25">
              <a:extLst>
                <a:ext uri="{FF2B5EF4-FFF2-40B4-BE49-F238E27FC236}">
                  <a16:creationId xmlns:a16="http://schemas.microsoft.com/office/drawing/2014/main" id="{6C4A0626-8DEE-167A-E81B-949470F34F28}"/>
                </a:ext>
              </a:extLst>
            </p:cNvPr>
            <p:cNvSpPr/>
            <p:nvPr/>
          </p:nvSpPr>
          <p:spPr>
            <a:xfrm>
              <a:off x="1965837" y="3314075"/>
              <a:ext cx="1260420" cy="1260420"/>
            </a:xfrm>
            <a:prstGeom prst="ellipse">
              <a:avLst/>
            </a:prstGeom>
            <a:noFill/>
            <a:ln w="28575">
              <a:solidFill>
                <a:srgbClr val="0F3B9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E8098D2F-EA27-65E5-275A-741DC406ED35}"/>
              </a:ext>
            </a:extLst>
          </p:cNvPr>
          <p:cNvGrpSpPr/>
          <p:nvPr/>
        </p:nvGrpSpPr>
        <p:grpSpPr>
          <a:xfrm>
            <a:off x="464054" y="4544837"/>
            <a:ext cx="422208" cy="422208"/>
            <a:chOff x="1850724" y="3198962"/>
            <a:chExt cx="1490645" cy="1490644"/>
          </a:xfrm>
        </p:grpSpPr>
        <p:sp>
          <p:nvSpPr>
            <p:cNvPr id="19" name="Oval 22">
              <a:extLst>
                <a:ext uri="{FF2B5EF4-FFF2-40B4-BE49-F238E27FC236}">
                  <a16:creationId xmlns:a16="http://schemas.microsoft.com/office/drawing/2014/main" id="{44E68989-A658-32FD-D699-E68514CFABA1}"/>
                </a:ext>
              </a:extLst>
            </p:cNvPr>
            <p:cNvSpPr/>
            <p:nvPr/>
          </p:nvSpPr>
          <p:spPr>
            <a:xfrm>
              <a:off x="1850724" y="3198962"/>
              <a:ext cx="1490645" cy="14906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sz="1400" b="1" dirty="0">
                  <a:solidFill>
                    <a:srgbClr val="0F3B93"/>
                  </a:solidFill>
                  <a:latin typeface="Montserrat" pitchFamily="2" charset="0"/>
                </a:rPr>
                <a:t>5</a:t>
              </a:r>
            </a:p>
          </p:txBody>
        </p:sp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BFD3367B-2FAB-4B32-D351-06189F052293}"/>
                </a:ext>
              </a:extLst>
            </p:cNvPr>
            <p:cNvSpPr/>
            <p:nvPr/>
          </p:nvSpPr>
          <p:spPr>
            <a:xfrm>
              <a:off x="1965837" y="3314075"/>
              <a:ext cx="1260420" cy="1260420"/>
            </a:xfrm>
            <a:prstGeom prst="ellipse">
              <a:avLst/>
            </a:prstGeom>
            <a:noFill/>
            <a:ln w="28575">
              <a:solidFill>
                <a:srgbClr val="0F3B9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E8098D2F-EA27-65E5-275A-741DC406ED35}"/>
              </a:ext>
            </a:extLst>
          </p:cNvPr>
          <p:cNvGrpSpPr/>
          <p:nvPr/>
        </p:nvGrpSpPr>
        <p:grpSpPr>
          <a:xfrm>
            <a:off x="464053" y="5824456"/>
            <a:ext cx="422208" cy="422208"/>
            <a:chOff x="1850724" y="3198962"/>
            <a:chExt cx="1490645" cy="1490644"/>
          </a:xfrm>
        </p:grpSpPr>
        <p:sp>
          <p:nvSpPr>
            <p:cNvPr id="22" name="Oval 22">
              <a:extLst>
                <a:ext uri="{FF2B5EF4-FFF2-40B4-BE49-F238E27FC236}">
                  <a16:creationId xmlns:a16="http://schemas.microsoft.com/office/drawing/2014/main" id="{44E68989-A658-32FD-D699-E68514CFABA1}"/>
                </a:ext>
              </a:extLst>
            </p:cNvPr>
            <p:cNvSpPr/>
            <p:nvPr/>
          </p:nvSpPr>
          <p:spPr>
            <a:xfrm>
              <a:off x="1850724" y="3198962"/>
              <a:ext cx="1490645" cy="14906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sz="1400" b="1" dirty="0">
                  <a:solidFill>
                    <a:srgbClr val="0F3B93"/>
                  </a:solidFill>
                  <a:latin typeface="Montserrat" pitchFamily="2" charset="0"/>
                </a:rPr>
                <a:t>6</a:t>
              </a:r>
            </a:p>
          </p:txBody>
        </p:sp>
        <p:sp>
          <p:nvSpPr>
            <p:cNvPr id="23" name="Oval 25">
              <a:extLst>
                <a:ext uri="{FF2B5EF4-FFF2-40B4-BE49-F238E27FC236}">
                  <a16:creationId xmlns:a16="http://schemas.microsoft.com/office/drawing/2014/main" id="{BFD3367B-2FAB-4B32-D351-06189F052293}"/>
                </a:ext>
              </a:extLst>
            </p:cNvPr>
            <p:cNvSpPr/>
            <p:nvPr/>
          </p:nvSpPr>
          <p:spPr>
            <a:xfrm>
              <a:off x="1965837" y="3314075"/>
              <a:ext cx="1260420" cy="1260420"/>
            </a:xfrm>
            <a:prstGeom prst="ellipse">
              <a:avLst/>
            </a:prstGeom>
            <a:noFill/>
            <a:ln w="28575">
              <a:solidFill>
                <a:srgbClr val="0F3B9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25769440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Прямоугольник 88"/>
          <p:cNvSpPr/>
          <p:nvPr/>
        </p:nvSpPr>
        <p:spPr>
          <a:xfrm>
            <a:off x="-1" y="3184271"/>
            <a:ext cx="12191996" cy="31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24DE4C8-EC50-4984-AD68-DDA25B53557B}"/>
              </a:ext>
            </a:extLst>
          </p:cNvPr>
          <p:cNvSpPr/>
          <p:nvPr/>
        </p:nvSpPr>
        <p:spPr>
          <a:xfrm>
            <a:off x="0" y="0"/>
            <a:ext cx="12191996" cy="3173459"/>
          </a:xfrm>
          <a:prstGeom prst="rect">
            <a:avLst/>
          </a:prstGeom>
          <a:solidFill>
            <a:srgbClr val="103B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755" y="413356"/>
            <a:ext cx="11415317" cy="774243"/>
          </a:xfrm>
        </p:spPr>
        <p:txBody>
          <a:bodyPr>
            <a:normAutofit/>
          </a:bodyPr>
          <a:lstStyle/>
          <a:p>
            <a:r>
              <a:rPr lang="ru-RU" sz="4800" dirty="0"/>
              <a:t>МЕРОПРИЯТИЯ ПО СОЗДАНИЮ ЕЦП </a:t>
            </a:r>
            <a:r>
              <a:rPr lang="ru-RU" sz="4800" dirty="0" smtClean="0"/>
              <a:t>ГИБДД</a:t>
            </a:r>
            <a:endParaRPr lang="ru-RU" sz="4800" dirty="0">
              <a:solidFill>
                <a:srgbClr val="FF0000"/>
              </a:solidFill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>
            <a:off x="999665" y="1640839"/>
            <a:ext cx="3350" cy="221020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C11608D-3F1F-467E-AEC2-11D782A5C155}"/>
              </a:ext>
            </a:extLst>
          </p:cNvPr>
          <p:cNvSpPr txBox="1"/>
          <p:nvPr/>
        </p:nvSpPr>
        <p:spPr>
          <a:xfrm>
            <a:off x="683282" y="1183721"/>
            <a:ext cx="755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202</a:t>
            </a:r>
            <a:r>
              <a:rPr lang="ru-RU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4</a:t>
            </a:r>
            <a:endParaRPr lang="ru-RU" sz="2800" dirty="0">
              <a:solidFill>
                <a:schemeClr val="bg1"/>
              </a:solidFill>
              <a:latin typeface="Bebas Neue Bold" panose="020B0606020202050201" pitchFamily="34" charset="-52"/>
            </a:endParaRPr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>
            <a:off x="4326541" y="1706941"/>
            <a:ext cx="0" cy="192208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 flipH="1">
            <a:off x="7648860" y="1706941"/>
            <a:ext cx="9147" cy="1829187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>
            <a:off x="10990775" y="1748435"/>
            <a:ext cx="1093" cy="156604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Стрелка вправо 68"/>
          <p:cNvSpPr/>
          <p:nvPr/>
        </p:nvSpPr>
        <p:spPr>
          <a:xfrm>
            <a:off x="1651819" y="1736336"/>
            <a:ext cx="2654716" cy="1408879"/>
          </a:xfrm>
          <a:prstGeom prst="rightArrow">
            <a:avLst>
              <a:gd name="adj1" fmla="val 50000"/>
              <a:gd name="adj2" fmla="val 504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87DD23-8798-4F18-9ED3-814B05B25651}"/>
              </a:ext>
            </a:extLst>
          </p:cNvPr>
          <p:cNvSpPr txBox="1"/>
          <p:nvPr/>
        </p:nvSpPr>
        <p:spPr>
          <a:xfrm>
            <a:off x="1712629" y="2173181"/>
            <a:ext cx="2339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 dirty="0" smtClean="0">
                <a:solidFill>
                  <a:srgbClr val="061A42"/>
                </a:solidFill>
                <a:latin typeface="Montserrat" panose="00000500000000000000" pitchFamily="2" charset="-52"/>
              </a:rPr>
              <a:t>Техническое проектирование</a:t>
            </a:r>
            <a:endParaRPr lang="en-ID" sz="1600" dirty="0">
              <a:solidFill>
                <a:srgbClr val="061A42"/>
              </a:solidFill>
              <a:latin typeface="Montserrat" panose="00000500000000000000" pitchFamily="2" charset="-52"/>
            </a:endParaRPr>
          </a:p>
        </p:txBody>
      </p: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 flipH="1">
            <a:off x="999665" y="3215056"/>
            <a:ext cx="1092" cy="2788580"/>
          </a:xfrm>
          <a:prstGeom prst="line">
            <a:avLst/>
          </a:prstGeom>
          <a:ln>
            <a:solidFill>
              <a:srgbClr val="103B9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Стрелка вправо 79"/>
          <p:cNvSpPr/>
          <p:nvPr/>
        </p:nvSpPr>
        <p:spPr>
          <a:xfrm>
            <a:off x="4302835" y="3215056"/>
            <a:ext cx="4137417" cy="1708960"/>
          </a:xfrm>
          <a:prstGeom prst="rightArrow">
            <a:avLst/>
          </a:prstGeom>
          <a:solidFill>
            <a:srgbClr val="103B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87DD23-8798-4F18-9ED3-814B05B25651}"/>
              </a:ext>
            </a:extLst>
          </p:cNvPr>
          <p:cNvSpPr txBox="1"/>
          <p:nvPr/>
        </p:nvSpPr>
        <p:spPr>
          <a:xfrm>
            <a:off x="4804279" y="3754332"/>
            <a:ext cx="2495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Разработка РКД и опытного образца</a:t>
            </a:r>
            <a:endParaRPr lang="en-ID" sz="16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cxnSp>
        <p:nvCxnSpPr>
          <p:cNvPr id="92" name="Прямая соединительная линия 91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>
            <a:off x="7648860" y="3206115"/>
            <a:ext cx="8320" cy="2797521"/>
          </a:xfrm>
          <a:prstGeom prst="line">
            <a:avLst/>
          </a:prstGeom>
          <a:ln>
            <a:solidFill>
              <a:srgbClr val="103B9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 flipH="1">
            <a:off x="10971631" y="3184271"/>
            <a:ext cx="20237" cy="2819365"/>
          </a:xfrm>
          <a:prstGeom prst="line">
            <a:avLst/>
          </a:prstGeom>
          <a:ln>
            <a:solidFill>
              <a:srgbClr val="103B9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>
            <a:extLst>
              <a:ext uri="{FF2B5EF4-FFF2-40B4-BE49-F238E27FC236}">
                <a16:creationId xmlns:a16="http://schemas.microsoft.com/office/drawing/2014/main" id="{86E8B4BD-44C6-421F-81D8-57D23CEF3859}"/>
              </a:ext>
            </a:extLst>
          </p:cNvPr>
          <p:cNvCxnSpPr>
            <a:cxnSpLocks/>
          </p:cNvCxnSpPr>
          <p:nvPr/>
        </p:nvCxnSpPr>
        <p:spPr>
          <a:xfrm>
            <a:off x="4326541" y="3173459"/>
            <a:ext cx="0" cy="2830177"/>
          </a:xfrm>
          <a:prstGeom prst="line">
            <a:avLst/>
          </a:prstGeom>
          <a:ln>
            <a:solidFill>
              <a:srgbClr val="103B9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Стрелка вправо 85"/>
          <p:cNvSpPr/>
          <p:nvPr/>
        </p:nvSpPr>
        <p:spPr>
          <a:xfrm>
            <a:off x="8440252" y="4514934"/>
            <a:ext cx="2242379" cy="1718734"/>
          </a:xfrm>
          <a:prstGeom prst="rightArrow">
            <a:avLst/>
          </a:prstGeom>
          <a:solidFill>
            <a:srgbClr val="0B2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6EAE452-5E71-4F3E-A4BF-4ECF14D87520}"/>
              </a:ext>
            </a:extLst>
          </p:cNvPr>
          <p:cNvSpPr txBox="1"/>
          <p:nvPr/>
        </p:nvSpPr>
        <p:spPr>
          <a:xfrm>
            <a:off x="8292043" y="5081913"/>
            <a:ext cx="228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Государственные испытания</a:t>
            </a:r>
            <a:endParaRPr lang="en-ID" sz="16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87DD23-8798-4F18-9ED3-814B05B25651}"/>
              </a:ext>
            </a:extLst>
          </p:cNvPr>
          <p:cNvSpPr txBox="1"/>
          <p:nvPr/>
        </p:nvSpPr>
        <p:spPr>
          <a:xfrm>
            <a:off x="253466" y="6013889"/>
            <a:ext cx="9429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 dirty="0" smtClean="0">
                <a:solidFill>
                  <a:srgbClr val="061A42"/>
                </a:solidFill>
                <a:latin typeface="Montserrat" panose="00000500000000000000" pitchFamily="2" charset="-52"/>
              </a:rPr>
              <a:t>Работы по созданию ЕЦП ГИБДД  в составе Ядра  ЕЦП ГИБДД (набора Технологических систем ЕЦП ГИБДД) и ФИС ГИБДД-М с параллельным обеспечением </a:t>
            </a:r>
            <a:r>
              <a:rPr lang="ru-RU" sz="1600" dirty="0" err="1" smtClean="0">
                <a:solidFill>
                  <a:srgbClr val="061A42"/>
                </a:solidFill>
                <a:latin typeface="Montserrat" panose="00000500000000000000" pitchFamily="2" charset="-52"/>
              </a:rPr>
              <a:t>импортозамещения</a:t>
            </a:r>
            <a:r>
              <a:rPr lang="ru-RU" sz="1600" dirty="0" smtClean="0">
                <a:solidFill>
                  <a:srgbClr val="061A42"/>
                </a:solidFill>
                <a:latin typeface="Montserrat" panose="00000500000000000000" pitchFamily="2" charset="-52"/>
              </a:rPr>
              <a:t> ФИС ГИБДД-</a:t>
            </a:r>
            <a:r>
              <a:rPr lang="en-US" sz="1600" dirty="0" smtClean="0">
                <a:solidFill>
                  <a:srgbClr val="061A42"/>
                </a:solidFill>
                <a:latin typeface="Montserrat" panose="00000500000000000000" pitchFamily="2" charset="-52"/>
              </a:rPr>
              <a:t>M</a:t>
            </a:r>
            <a:endParaRPr lang="en-ID" sz="1600" dirty="0">
              <a:solidFill>
                <a:srgbClr val="061A42"/>
              </a:solidFill>
              <a:latin typeface="Montserrat" panose="00000500000000000000" pitchFamily="2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58837B-9E00-4C8D-AE02-164E75C40380}"/>
              </a:ext>
            </a:extLst>
          </p:cNvPr>
          <p:cNvSpPr txBox="1"/>
          <p:nvPr/>
        </p:nvSpPr>
        <p:spPr>
          <a:xfrm>
            <a:off x="3948873" y="1125864"/>
            <a:ext cx="755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202</a:t>
            </a:r>
            <a:r>
              <a:rPr lang="ru-RU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5</a:t>
            </a:r>
            <a:endParaRPr lang="ru-RU" sz="2800" dirty="0">
              <a:solidFill>
                <a:schemeClr val="bg1"/>
              </a:solidFill>
              <a:latin typeface="Bebas Neue Bold" panose="020B0606020202050201" pitchFamily="34" charset="-52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58837B-9E00-4C8D-AE02-164E75C40380}"/>
              </a:ext>
            </a:extLst>
          </p:cNvPr>
          <p:cNvSpPr txBox="1"/>
          <p:nvPr/>
        </p:nvSpPr>
        <p:spPr>
          <a:xfrm>
            <a:off x="7271192" y="1151437"/>
            <a:ext cx="755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202</a:t>
            </a:r>
            <a:r>
              <a:rPr lang="ru-RU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6</a:t>
            </a:r>
            <a:endParaRPr lang="ru-RU" sz="2800" dirty="0">
              <a:solidFill>
                <a:schemeClr val="bg1"/>
              </a:solidFill>
              <a:latin typeface="Bebas Neue Bold" panose="020B0606020202050201" pitchFamily="34" charset="-5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58837B-9E00-4C8D-AE02-164E75C40380}"/>
              </a:ext>
            </a:extLst>
          </p:cNvPr>
          <p:cNvSpPr txBox="1"/>
          <p:nvPr/>
        </p:nvSpPr>
        <p:spPr>
          <a:xfrm>
            <a:off x="10604081" y="1137217"/>
            <a:ext cx="755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202</a:t>
            </a:r>
            <a:r>
              <a:rPr lang="ru-RU" sz="2800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7</a:t>
            </a:r>
            <a:endParaRPr lang="ru-RU" sz="2800" dirty="0">
              <a:solidFill>
                <a:schemeClr val="bg1"/>
              </a:solidFill>
              <a:latin typeface="Bebas Neue Bold" panose="020B0606020202050201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455507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40" grpId="0"/>
      <p:bldP spid="80" grpId="0" animBg="1"/>
      <p:bldP spid="33" grpId="0"/>
      <p:bldP spid="86" grpId="0" animBg="1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269C4-BFF6-A3DF-6DA1-AD2DD6EE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911" y="1821370"/>
            <a:ext cx="9396553" cy="2148750"/>
          </a:xfrm>
        </p:spPr>
        <p:txBody>
          <a:bodyPr/>
          <a:lstStyle/>
          <a:p>
            <a:r>
              <a:rPr lang="ru-RU" dirty="0"/>
              <a:t>Спасибо </a:t>
            </a:r>
            <a:br>
              <a:rPr lang="ru-RU" dirty="0"/>
            </a:br>
            <a:r>
              <a:rPr lang="ru-RU" dirty="0"/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009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0" dirty="0"/>
              <a:t>Цели создания ЕЦП ГИБДД</a:t>
            </a:r>
            <a:endParaRPr lang="ru-RU" b="0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7C29B98-35F9-45AF-AB60-890B339D92F6}"/>
              </a:ext>
            </a:extLst>
          </p:cNvPr>
          <p:cNvSpPr/>
          <p:nvPr/>
        </p:nvSpPr>
        <p:spPr>
          <a:xfrm>
            <a:off x="488950" y="2159205"/>
            <a:ext cx="1122465" cy="1122465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292100" dir="7680000" algn="tl" rotWithShape="0">
              <a:srgbClr val="0B2A6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487F834-1349-4426-9763-7ADC26AF918E}"/>
              </a:ext>
            </a:extLst>
          </p:cNvPr>
          <p:cNvSpPr/>
          <p:nvPr/>
        </p:nvSpPr>
        <p:spPr>
          <a:xfrm>
            <a:off x="488950" y="4489986"/>
            <a:ext cx="1122465" cy="11224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r="7680000" algn="tl" rotWithShape="0">
              <a:srgbClr val="0B2A6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cxnSp>
        <p:nvCxnSpPr>
          <p:cNvPr id="7" name="Straight Connector 10">
            <a:extLst>
              <a:ext uri="{FF2B5EF4-FFF2-40B4-BE49-F238E27FC236}">
                <a16:creationId xmlns:a16="http://schemas.microsoft.com/office/drawing/2014/main" id="{33D3119D-63D0-4B49-B0EF-4ABC830E67EB}"/>
              </a:ext>
            </a:extLst>
          </p:cNvPr>
          <p:cNvCxnSpPr>
            <a:cxnSpLocks/>
          </p:cNvCxnSpPr>
          <p:nvPr/>
        </p:nvCxnSpPr>
        <p:spPr>
          <a:xfrm>
            <a:off x="488950" y="3879850"/>
            <a:ext cx="10620037" cy="0"/>
          </a:xfrm>
          <a:prstGeom prst="line">
            <a:avLst/>
          </a:prstGeom>
          <a:ln>
            <a:solidFill>
              <a:srgbClr val="0B2C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8">
            <a:extLst>
              <a:ext uri="{FF2B5EF4-FFF2-40B4-BE49-F238E27FC236}">
                <a16:creationId xmlns:a16="http://schemas.microsoft.com/office/drawing/2014/main" id="{937056C8-2CD1-4651-9D36-FB57CDA4C5E4}"/>
              </a:ext>
            </a:extLst>
          </p:cNvPr>
          <p:cNvSpPr/>
          <p:nvPr/>
        </p:nvSpPr>
        <p:spPr>
          <a:xfrm>
            <a:off x="6037673" y="4489986"/>
            <a:ext cx="1122465" cy="1122465"/>
          </a:xfrm>
          <a:prstGeom prst="rect">
            <a:avLst/>
          </a:prstGeom>
          <a:solidFill>
            <a:srgbClr val="062050"/>
          </a:solidFill>
          <a:ln>
            <a:noFill/>
          </a:ln>
          <a:effectLst>
            <a:outerShdw blurRad="292100" dir="7680000" algn="tl" rotWithShape="0">
              <a:srgbClr val="0B2A6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sp>
        <p:nvSpPr>
          <p:cNvPr id="9" name="Rectangle 35">
            <a:extLst>
              <a:ext uri="{FF2B5EF4-FFF2-40B4-BE49-F238E27FC236}">
                <a16:creationId xmlns:a16="http://schemas.microsoft.com/office/drawing/2014/main" id="{FE3BE8EC-90AF-4627-A86B-F22CBB208957}"/>
              </a:ext>
            </a:extLst>
          </p:cNvPr>
          <p:cNvSpPr/>
          <p:nvPr/>
        </p:nvSpPr>
        <p:spPr>
          <a:xfrm>
            <a:off x="6037673" y="2159205"/>
            <a:ext cx="1122465" cy="11224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r="7680000" algn="tl" rotWithShape="0">
              <a:srgbClr val="0B2A6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072935-377E-4C9C-ACC4-8C66EFA79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519" y="2372606"/>
            <a:ext cx="83768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defTabSz="913607" eaLnBrk="0" fontAlgn="base" hangingPunct="0">
              <a:spcBef>
                <a:spcPts val="2100"/>
              </a:spcBef>
              <a:spcAft>
                <a:spcPct val="0"/>
              </a:spcAft>
              <a:defRPr/>
            </a:pPr>
            <a:r>
              <a:rPr lang="en-US" altLang="ru-RU" sz="4500" dirty="0">
                <a:solidFill>
                  <a:schemeClr val="bg1"/>
                </a:solidFill>
                <a:latin typeface="Bebas Neue Bold" panose="020B0606020202050201" pitchFamily="34" charset="-52"/>
              </a:rPr>
              <a:t>01.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1F8F9F-85D1-4672-9844-9C1FE184D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7165" y="2372606"/>
            <a:ext cx="83768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3607" eaLnBrk="0" fontAlgn="base" hangingPunct="0">
              <a:spcBef>
                <a:spcPts val="2100"/>
              </a:spcBef>
              <a:spcAft>
                <a:spcPct val="0"/>
              </a:spcAft>
              <a:defRPr sz="4500">
                <a:solidFill>
                  <a:schemeClr val="bg1"/>
                </a:solidFill>
                <a:latin typeface="Bebas Neue Bold" panose="020B0606020202050201" pitchFamily="34" charset="-52"/>
              </a:defRPr>
            </a:lvl1pPr>
            <a:lvl2pPr marL="742950" indent="-285750">
              <a:defRPr sz="3600">
                <a:latin typeface="Lato Light" pitchFamily="34" charset="0"/>
              </a:defRPr>
            </a:lvl2pPr>
            <a:lvl3pPr marL="1143000" indent="-228600">
              <a:defRPr sz="3600">
                <a:latin typeface="Lato Light" pitchFamily="34" charset="0"/>
              </a:defRPr>
            </a:lvl3pPr>
            <a:lvl4pPr marL="1600200" indent="-228600">
              <a:defRPr sz="3600">
                <a:latin typeface="Lato Light" pitchFamily="34" charset="0"/>
              </a:defRPr>
            </a:lvl4pPr>
            <a:lvl5pPr marL="2057400" indent="-228600">
              <a:defRPr sz="3600">
                <a:latin typeface="Lato Light" pitchFamily="34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9pPr>
          </a:lstStyle>
          <a:p>
            <a:r>
              <a:rPr lang="en-US" altLang="ru-RU" dirty="0">
                <a:solidFill>
                  <a:srgbClr val="0B2C6E"/>
                </a:solidFill>
              </a:rPr>
              <a:t>02.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557EE8-328B-4B27-92CE-A397075AC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519" y="4689332"/>
            <a:ext cx="83768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3607" eaLnBrk="0" fontAlgn="base" hangingPunct="0">
              <a:spcBef>
                <a:spcPts val="2100"/>
              </a:spcBef>
              <a:spcAft>
                <a:spcPct val="0"/>
              </a:spcAft>
              <a:defRPr sz="4500">
                <a:solidFill>
                  <a:schemeClr val="bg1"/>
                </a:solidFill>
                <a:latin typeface="Bebas Neue Bold" panose="020B0606020202050201" pitchFamily="34" charset="-52"/>
              </a:defRPr>
            </a:lvl1pPr>
            <a:lvl2pPr marL="742950" indent="-285750">
              <a:defRPr sz="3600">
                <a:latin typeface="Lato Light" pitchFamily="34" charset="0"/>
              </a:defRPr>
            </a:lvl2pPr>
            <a:lvl3pPr marL="1143000" indent="-228600">
              <a:defRPr sz="3600">
                <a:latin typeface="Lato Light" pitchFamily="34" charset="0"/>
              </a:defRPr>
            </a:lvl3pPr>
            <a:lvl4pPr marL="1600200" indent="-228600">
              <a:defRPr sz="3600">
                <a:latin typeface="Lato Light" pitchFamily="34" charset="0"/>
              </a:defRPr>
            </a:lvl4pPr>
            <a:lvl5pPr marL="2057400" indent="-228600">
              <a:defRPr sz="3600">
                <a:latin typeface="Lato Light" pitchFamily="34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9pPr>
          </a:lstStyle>
          <a:p>
            <a:r>
              <a:rPr lang="en-US" altLang="ru-RU" dirty="0">
                <a:solidFill>
                  <a:srgbClr val="0B2C6E"/>
                </a:solidFill>
              </a:rPr>
              <a:t>03.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EB72E5-A27C-4E42-B248-CC78CC2C4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7165" y="4689332"/>
            <a:ext cx="83768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3607" eaLnBrk="0" fontAlgn="base" hangingPunct="0">
              <a:spcBef>
                <a:spcPts val="2100"/>
              </a:spcBef>
              <a:spcAft>
                <a:spcPct val="0"/>
              </a:spcAft>
              <a:defRPr sz="4500">
                <a:solidFill>
                  <a:schemeClr val="bg1"/>
                </a:solidFill>
                <a:latin typeface="Bebas Neue Bold" panose="020B0606020202050201" pitchFamily="34" charset="-52"/>
              </a:defRPr>
            </a:lvl1pPr>
            <a:lvl2pPr marL="742950" indent="-285750">
              <a:defRPr sz="3600">
                <a:latin typeface="Lato Light" pitchFamily="34" charset="0"/>
              </a:defRPr>
            </a:lvl2pPr>
            <a:lvl3pPr marL="1143000" indent="-228600">
              <a:defRPr sz="3600">
                <a:latin typeface="Lato Light" pitchFamily="34" charset="0"/>
              </a:defRPr>
            </a:lvl3pPr>
            <a:lvl4pPr marL="1600200" indent="-228600">
              <a:defRPr sz="3600">
                <a:latin typeface="Lato Light" pitchFamily="34" charset="0"/>
              </a:defRPr>
            </a:lvl4pPr>
            <a:lvl5pPr marL="2057400" indent="-228600">
              <a:defRPr sz="3600">
                <a:latin typeface="Lato Light" pitchFamily="34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latin typeface="Lato Light" pitchFamily="34" charset="0"/>
              </a:defRPr>
            </a:lvl9pPr>
          </a:lstStyle>
          <a:p>
            <a:r>
              <a:rPr lang="en-US" altLang="ru-RU" dirty="0"/>
              <a:t>04.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79EA32-E695-4D7F-AA24-3B69DFD122E1}"/>
              </a:ext>
            </a:extLst>
          </p:cNvPr>
          <p:cNvSpPr txBox="1"/>
          <p:nvPr/>
        </p:nvSpPr>
        <p:spPr>
          <a:xfrm>
            <a:off x="1986505" y="2274834"/>
            <a:ext cx="3947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898C93"/>
                </a:solidFill>
                <a:latin typeface="Montserrat" panose="00000500000000000000" pitchFamily="2" charset="-52"/>
              </a:rPr>
              <a:t>Объединение используемых в настоящее время разрозненных информационных систем на базе единых технологических решений и системного подхода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79EA32-E695-4D7F-AA24-3B69DFD122E1}"/>
              </a:ext>
            </a:extLst>
          </p:cNvPr>
          <p:cNvSpPr txBox="1"/>
          <p:nvPr/>
        </p:nvSpPr>
        <p:spPr>
          <a:xfrm>
            <a:off x="7644354" y="2274834"/>
            <a:ext cx="34646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898C93"/>
                </a:solidFill>
                <a:latin typeface="Montserrat" panose="00000500000000000000" pitchFamily="2" charset="-52"/>
              </a:rPr>
              <a:t>Повышение уровня информационной безопасности в информационных системах Госавтоинспекции, снижение угроз, связанных с использованием программного обеспечения и аппаратных средств, имеющих иностранное происхождение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79EA32-E695-4D7F-AA24-3B69DFD122E1}"/>
              </a:ext>
            </a:extLst>
          </p:cNvPr>
          <p:cNvSpPr txBox="1"/>
          <p:nvPr/>
        </p:nvSpPr>
        <p:spPr>
          <a:xfrm>
            <a:off x="7644355" y="4546453"/>
            <a:ext cx="346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898C93"/>
                </a:solidFill>
                <a:latin typeface="Montserrat" panose="00000500000000000000" pitchFamily="2" charset="-52"/>
              </a:rPr>
              <a:t>Повышение уровня информационно-аналитического обеспечения деятельности МВД России</a:t>
            </a:r>
            <a:endParaRPr lang="ru-RU" sz="1200" dirty="0">
              <a:solidFill>
                <a:srgbClr val="898C93"/>
              </a:solidFill>
              <a:latin typeface="Montserrat" panose="00000500000000000000" pitchFamily="2" charset="-52"/>
              <a:ea typeface="Inter" panose="020B0502030000000004" pitchFamily="34" charset="0"/>
              <a:cs typeface="Golos Text" panose="020B0503020202020204" pitchFamily="34" charset="-5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79EA32-E695-4D7F-AA24-3B69DFD122E1}"/>
              </a:ext>
            </a:extLst>
          </p:cNvPr>
          <p:cNvSpPr txBox="1"/>
          <p:nvPr/>
        </p:nvSpPr>
        <p:spPr>
          <a:xfrm>
            <a:off x="2021788" y="4546453"/>
            <a:ext cx="3912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898C93"/>
                </a:solidFill>
                <a:latin typeface="Montserrat" panose="00000500000000000000" pitchFamily="2" charset="-52"/>
              </a:rPr>
              <a:t>Повышение эффективности деятельности работников Госавтоинспекции</a:t>
            </a:r>
          </a:p>
        </p:txBody>
      </p:sp>
    </p:spTree>
    <p:extLst>
      <p:ext uri="{BB962C8B-B14F-4D97-AF65-F5344CB8AC3E}">
        <p14:creationId xmlns:p14="http://schemas.microsoft.com/office/powerpoint/2010/main" val="32082514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756" y="413356"/>
            <a:ext cx="10515600" cy="1045989"/>
          </a:xfrm>
        </p:spPr>
        <p:txBody>
          <a:bodyPr>
            <a:noAutofit/>
          </a:bodyPr>
          <a:lstStyle/>
          <a:p>
            <a:r>
              <a:rPr lang="ru-RU" dirty="0"/>
              <a:t>Основные решаемые</a:t>
            </a:r>
            <a:br>
              <a:rPr lang="ru-RU" dirty="0"/>
            </a:br>
            <a:r>
              <a:rPr lang="ru-RU" dirty="0"/>
              <a:t>задачи при создании ЕЦП ГИБДД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56" y="1736436"/>
            <a:ext cx="9983680" cy="4262298"/>
          </a:xfrm>
        </p:spPr>
        <p:txBody>
          <a:bodyPr/>
          <a:lstStyle/>
          <a:p>
            <a:pPr marL="285750" indent="-285750">
              <a:buClr>
                <a:srgbClr val="2D3192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Обеспечение реализации в ЕЦП ГИБДД всего функционала, эксплуатируемых                         в настоящее время информационных систем, в том числе государственных информационных систем, подразделениями Госавтоинспекции МВД России</a:t>
            </a:r>
          </a:p>
          <a:p>
            <a:pPr marL="285750" indent="-285750">
              <a:buClr>
                <a:srgbClr val="2D3192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Обеспечение перехода на использование отечественного и (или) свободно распространяемого программного обеспечения с открытым исходным кодом, а также отечественную микроэлектронику в рамках исполнения государственных программ </a:t>
            </a:r>
            <a:r>
              <a:rPr lang="ru-RU" dirty="0" err="1">
                <a:solidFill>
                  <a:schemeClr val="tx1"/>
                </a:solidFill>
              </a:rPr>
              <a:t>импортозамещения</a:t>
            </a:r>
            <a:r>
              <a:rPr lang="ru-RU" dirty="0">
                <a:solidFill>
                  <a:schemeClr val="tx1"/>
                </a:solidFill>
              </a:rPr>
              <a:t> в сфере информационных технологий</a:t>
            </a:r>
          </a:p>
          <a:p>
            <a:pPr marL="285750" indent="-285750">
              <a:buClr>
                <a:srgbClr val="2D3192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Обеспечение возможности масштабирования за счет интеграции в ЕЦП ГИБДД других, вновь создаваемых, систем</a:t>
            </a:r>
          </a:p>
          <a:p>
            <a:pPr marL="285750" indent="-285750">
              <a:buClr>
                <a:srgbClr val="2D3192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Обеспечение соответствия ЕЦП ГИБДД требованиям, предъявляемым для включения  в состав национальной системы управления данными (НСУД) для повышения эффективности управления государственными данными</a:t>
            </a:r>
          </a:p>
          <a:p>
            <a:pPr marL="285750" indent="-285750">
              <a:buClr>
                <a:srgbClr val="2D3192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Реализация в ЕЦП ГИБДД встроенной подсистемы информационной безопасности, которая должна обеспечивать санкционирование доступа участников информационного взаимодействия в различные сервисы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179061822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 разработке Технических требований учтены:</a:t>
            </a:r>
            <a:endParaRPr lang="ru-RU" dirty="0"/>
          </a:p>
        </p:txBody>
      </p:sp>
      <p:sp>
        <p:nvSpPr>
          <p:cNvPr id="5" name="Oval 22">
            <a:extLst>
              <a:ext uri="{FF2B5EF4-FFF2-40B4-BE49-F238E27FC236}">
                <a16:creationId xmlns:a16="http://schemas.microsoft.com/office/drawing/2014/main" id="{F346D562-390A-4C87-AF66-A99049BA5C8B}"/>
              </a:ext>
            </a:extLst>
          </p:cNvPr>
          <p:cNvSpPr/>
          <p:nvPr/>
        </p:nvSpPr>
        <p:spPr>
          <a:xfrm>
            <a:off x="1850725" y="2741767"/>
            <a:ext cx="1490645" cy="14906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23">
            <a:extLst>
              <a:ext uri="{FF2B5EF4-FFF2-40B4-BE49-F238E27FC236}">
                <a16:creationId xmlns:a16="http://schemas.microsoft.com/office/drawing/2014/main" id="{1352E04C-F058-4FA7-A921-95CBE8AA248C}"/>
              </a:ext>
            </a:extLst>
          </p:cNvPr>
          <p:cNvSpPr/>
          <p:nvPr/>
        </p:nvSpPr>
        <p:spPr>
          <a:xfrm>
            <a:off x="5350678" y="2741767"/>
            <a:ext cx="1490645" cy="14906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24">
            <a:extLst>
              <a:ext uri="{FF2B5EF4-FFF2-40B4-BE49-F238E27FC236}">
                <a16:creationId xmlns:a16="http://schemas.microsoft.com/office/drawing/2014/main" id="{62903BC1-A534-428E-944E-F3D7E37BD126}"/>
              </a:ext>
            </a:extLst>
          </p:cNvPr>
          <p:cNvSpPr/>
          <p:nvPr/>
        </p:nvSpPr>
        <p:spPr>
          <a:xfrm>
            <a:off x="8850630" y="2741767"/>
            <a:ext cx="1490645" cy="14906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25">
            <a:extLst>
              <a:ext uri="{FF2B5EF4-FFF2-40B4-BE49-F238E27FC236}">
                <a16:creationId xmlns:a16="http://schemas.microsoft.com/office/drawing/2014/main" id="{426A6F5A-56A2-49CC-974F-5970EA438AC8}"/>
              </a:ext>
            </a:extLst>
          </p:cNvPr>
          <p:cNvSpPr/>
          <p:nvPr/>
        </p:nvSpPr>
        <p:spPr>
          <a:xfrm>
            <a:off x="1965837" y="2856879"/>
            <a:ext cx="1260420" cy="1260420"/>
          </a:xfrm>
          <a:prstGeom prst="ellipse">
            <a:avLst/>
          </a:prstGeom>
          <a:noFill/>
          <a:ln w="28575">
            <a:solidFill>
              <a:srgbClr val="0F3B9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26">
            <a:extLst>
              <a:ext uri="{FF2B5EF4-FFF2-40B4-BE49-F238E27FC236}">
                <a16:creationId xmlns:a16="http://schemas.microsoft.com/office/drawing/2014/main" id="{93F1F810-5229-4C41-AB65-E20B6F4915F6}"/>
              </a:ext>
            </a:extLst>
          </p:cNvPr>
          <p:cNvSpPr/>
          <p:nvPr/>
        </p:nvSpPr>
        <p:spPr>
          <a:xfrm>
            <a:off x="5465790" y="2856879"/>
            <a:ext cx="1260420" cy="1260420"/>
          </a:xfrm>
          <a:prstGeom prst="ellipse">
            <a:avLst/>
          </a:prstGeom>
          <a:noFill/>
          <a:ln w="28575">
            <a:solidFill>
              <a:srgbClr val="0F3B9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27">
            <a:extLst>
              <a:ext uri="{FF2B5EF4-FFF2-40B4-BE49-F238E27FC236}">
                <a16:creationId xmlns:a16="http://schemas.microsoft.com/office/drawing/2014/main" id="{3F0FB15D-CFC6-4E75-B75C-A20D22C19A85}"/>
              </a:ext>
            </a:extLst>
          </p:cNvPr>
          <p:cNvSpPr/>
          <p:nvPr/>
        </p:nvSpPr>
        <p:spPr>
          <a:xfrm>
            <a:off x="8965742" y="2856879"/>
            <a:ext cx="1260420" cy="1260420"/>
          </a:xfrm>
          <a:prstGeom prst="ellipse">
            <a:avLst/>
          </a:prstGeom>
          <a:noFill/>
          <a:ln w="28575">
            <a:solidFill>
              <a:srgbClr val="0F3B9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D1908C-3BFE-47BE-9B8F-A34562295DC8}"/>
              </a:ext>
            </a:extLst>
          </p:cNvPr>
          <p:cNvSpPr txBox="1"/>
          <p:nvPr/>
        </p:nvSpPr>
        <p:spPr>
          <a:xfrm>
            <a:off x="1021332" y="4517386"/>
            <a:ext cx="317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>
                <a:solidFill>
                  <a:srgbClr val="061A42"/>
                </a:solidFill>
                <a:latin typeface="Montserrat" panose="00000500000000000000" pitchFamily="2" charset="-52"/>
              </a:rPr>
              <a:t>Базовые требования</a:t>
            </a:r>
            <a:endParaRPr lang="en-ID" sz="1600" dirty="0">
              <a:solidFill>
                <a:srgbClr val="061A42"/>
              </a:solidFill>
              <a:latin typeface="Montserrat" panose="00000500000000000000" pitchFamily="2" charset="-5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1908C-3BFE-47BE-9B8F-A34562295DC8}"/>
              </a:ext>
            </a:extLst>
          </p:cNvPr>
          <p:cNvSpPr txBox="1"/>
          <p:nvPr/>
        </p:nvSpPr>
        <p:spPr>
          <a:xfrm>
            <a:off x="4543085" y="4529239"/>
            <a:ext cx="317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>
                <a:solidFill>
                  <a:srgbClr val="061A42"/>
                </a:solidFill>
                <a:latin typeface="Montserrat" panose="00000500000000000000" pitchFamily="2" charset="-52"/>
              </a:rPr>
              <a:t>Угрозы и нарушения</a:t>
            </a:r>
            <a:endParaRPr lang="en-ID" sz="1600" dirty="0">
              <a:solidFill>
                <a:srgbClr val="061A42"/>
              </a:solidFill>
              <a:latin typeface="Montserrat" panose="00000500000000000000" pitchFamily="2" charset="-5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9EA32-E695-4D7F-AA24-3B69DFD122E1}"/>
              </a:ext>
            </a:extLst>
          </p:cNvPr>
          <p:cNvSpPr txBox="1"/>
          <p:nvPr/>
        </p:nvSpPr>
        <p:spPr>
          <a:xfrm>
            <a:off x="4359983" y="4890324"/>
            <a:ext cx="354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>
                <a:latin typeface="Montserrat" panose="00000500000000000000" pitchFamily="2" charset="-52"/>
              </a:rPr>
              <a:t>Базовая модель угроз</a:t>
            </a:r>
          </a:p>
          <a:p>
            <a:pPr algn="ctr"/>
            <a:r>
              <a:rPr lang="ru-RU" sz="1400" b="0">
                <a:latin typeface="Montserrat" panose="00000500000000000000" pitchFamily="2" charset="-52"/>
              </a:rPr>
              <a:t>и нарушителя безопасности информации, обрабатываемой</a:t>
            </a:r>
          </a:p>
          <a:p>
            <a:pPr algn="ctr"/>
            <a:r>
              <a:rPr lang="ru-RU" sz="1400" b="0">
                <a:latin typeface="Montserrat" panose="00000500000000000000" pitchFamily="2" charset="-52"/>
              </a:rPr>
              <a:t>в ИСОД МВД России </a:t>
            </a:r>
            <a:endParaRPr lang="ru-RU" sz="1400" b="0" dirty="0">
              <a:latin typeface="Montserrat" panose="00000500000000000000" pitchFamily="2" charset="-5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D1908C-3BFE-47BE-9B8F-A34562295DC8}"/>
              </a:ext>
            </a:extLst>
          </p:cNvPr>
          <p:cNvSpPr txBox="1"/>
          <p:nvPr/>
        </p:nvSpPr>
        <p:spPr>
          <a:xfrm>
            <a:off x="8106564" y="4527064"/>
            <a:ext cx="317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 b="1">
                <a:solidFill>
                  <a:srgbClr val="0A2966"/>
                </a:solidFill>
                <a:latin typeface="Golos Text" panose="020B0503020202020204" pitchFamily="34" charset="0"/>
                <a:ea typeface="Golos Text" panose="020B0503020202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sz="1600">
                <a:solidFill>
                  <a:srgbClr val="061A42"/>
                </a:solidFill>
                <a:latin typeface="Montserrat" panose="00000500000000000000" pitchFamily="2" charset="-52"/>
              </a:rPr>
              <a:t>Направления развития</a:t>
            </a:r>
            <a:endParaRPr lang="en-ID" sz="1600" dirty="0">
              <a:solidFill>
                <a:srgbClr val="061A42"/>
              </a:solidFill>
              <a:latin typeface="Montserrat" panose="00000500000000000000" pitchFamily="2" charset="-5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ADAA64-A3D7-6AC4-76EC-AABCBED2449D}"/>
              </a:ext>
            </a:extLst>
          </p:cNvPr>
          <p:cNvSpPr txBox="1"/>
          <p:nvPr/>
        </p:nvSpPr>
        <p:spPr>
          <a:xfrm>
            <a:off x="817415" y="4867793"/>
            <a:ext cx="354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 dirty="0">
                <a:latin typeface="Montserrat" panose="00000500000000000000" pitchFamily="2" charset="-52"/>
              </a:rPr>
              <a:t>Базовые требования, предъявляемые к технологическим решениям, применяемым при создании, эксплуатации</a:t>
            </a:r>
          </a:p>
          <a:p>
            <a:pPr algn="ctr"/>
            <a:r>
              <a:rPr lang="ru-RU" sz="1400" b="0" dirty="0">
                <a:latin typeface="Montserrat" panose="00000500000000000000" pitchFamily="2" charset="-52"/>
              </a:rPr>
              <a:t>и развитии ИСОД МВД России</a:t>
            </a:r>
          </a:p>
          <a:p>
            <a:pPr algn="ctr"/>
            <a:r>
              <a:rPr lang="ru-RU" sz="1400" b="0" dirty="0">
                <a:latin typeface="Montserrat" panose="00000500000000000000" pitchFamily="2" charset="-52"/>
              </a:rPr>
              <a:t>и ее компонентов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3C61D0-0A7D-D326-386A-08DC6137BF10}"/>
              </a:ext>
            </a:extLst>
          </p:cNvPr>
          <p:cNvSpPr txBox="1"/>
          <p:nvPr/>
        </p:nvSpPr>
        <p:spPr>
          <a:xfrm>
            <a:off x="7930593" y="4890324"/>
            <a:ext cx="354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>
                <a:latin typeface="Montserrat" panose="00000500000000000000" pitchFamily="2" charset="-52"/>
              </a:rPr>
              <a:t>Основные направления дальнейшего развития единой системы информационно-аналитического обеспечения деятельности МВД России</a:t>
            </a:r>
          </a:p>
          <a:p>
            <a:pPr algn="ctr"/>
            <a:r>
              <a:rPr lang="ru-RU" sz="1400" b="0">
                <a:latin typeface="Montserrat" panose="00000500000000000000" pitchFamily="2" charset="-52"/>
              </a:rPr>
              <a:t>на период с 2020 по 2024 год</a:t>
            </a:r>
            <a:endParaRPr lang="ru-RU" sz="1400" b="0" dirty="0">
              <a:latin typeface="Montserrat" panose="00000500000000000000" pitchFamily="2" charset="-52"/>
            </a:endParaRPr>
          </a:p>
        </p:txBody>
      </p:sp>
      <p:sp>
        <p:nvSpPr>
          <p:cNvPr id="21" name="Shape 2608">
            <a:extLst>
              <a:ext uri="{FF2B5EF4-FFF2-40B4-BE49-F238E27FC236}">
                <a16:creationId xmlns:a16="http://schemas.microsoft.com/office/drawing/2014/main" id="{2B463856-9F70-4DB5-80C3-9DE7BC820C21}"/>
              </a:ext>
            </a:extLst>
          </p:cNvPr>
          <p:cNvSpPr/>
          <p:nvPr/>
        </p:nvSpPr>
        <p:spPr>
          <a:xfrm>
            <a:off x="2381210" y="3317812"/>
            <a:ext cx="429673" cy="338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rgbClr val="001B44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Shape 2625">
            <a:extLst>
              <a:ext uri="{FF2B5EF4-FFF2-40B4-BE49-F238E27FC236}">
                <a16:creationId xmlns:a16="http://schemas.microsoft.com/office/drawing/2014/main" id="{10D9A80A-E1FF-4658-8F88-2A407AD3687C}"/>
              </a:ext>
            </a:extLst>
          </p:cNvPr>
          <p:cNvSpPr/>
          <p:nvPr/>
        </p:nvSpPr>
        <p:spPr>
          <a:xfrm>
            <a:off x="5889106" y="3310317"/>
            <a:ext cx="413788" cy="338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rgbClr val="001B44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3" name="Shape 2546">
            <a:extLst>
              <a:ext uri="{FF2B5EF4-FFF2-40B4-BE49-F238E27FC236}">
                <a16:creationId xmlns:a16="http://schemas.microsoft.com/office/drawing/2014/main" id="{C20926D0-C60F-4128-82F7-6ACE41491C9A}"/>
              </a:ext>
            </a:extLst>
          </p:cNvPr>
          <p:cNvSpPr/>
          <p:nvPr/>
        </p:nvSpPr>
        <p:spPr>
          <a:xfrm>
            <a:off x="9393638" y="3317812"/>
            <a:ext cx="404627" cy="331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rgbClr val="001B44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48223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олилиния: фигура 82">
            <a:extLst>
              <a:ext uri="{FF2B5EF4-FFF2-40B4-BE49-F238E27FC236}">
                <a16:creationId xmlns:a16="http://schemas.microsoft.com/office/drawing/2014/main" id="{608CBE06-508E-4F81-B1B5-A13F0C0E26D1}"/>
              </a:ext>
            </a:extLst>
          </p:cNvPr>
          <p:cNvSpPr/>
          <p:nvPr/>
        </p:nvSpPr>
        <p:spPr>
          <a:xfrm>
            <a:off x="3569110" y="3030758"/>
            <a:ext cx="2723535" cy="3564546"/>
          </a:xfrm>
          <a:custGeom>
            <a:avLst/>
            <a:gdLst>
              <a:gd name="connsiteX0" fmla="*/ 0 w 8465367"/>
              <a:gd name="connsiteY0" fmla="*/ 0 h 1708498"/>
              <a:gd name="connsiteX1" fmla="*/ 8465368 w 8465367"/>
              <a:gd name="connsiteY1" fmla="*/ 0 h 1708498"/>
              <a:gd name="connsiteX2" fmla="*/ 8465368 w 8465367"/>
              <a:gd name="connsiteY2" fmla="*/ 1708498 h 1708498"/>
              <a:gd name="connsiteX3" fmla="*/ 0 w 8465367"/>
              <a:gd name="connsiteY3" fmla="*/ 1708498 h 170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5367" h="1708498">
                <a:moveTo>
                  <a:pt x="0" y="0"/>
                </a:moveTo>
                <a:lnTo>
                  <a:pt x="8465368" y="0"/>
                </a:lnTo>
                <a:lnTo>
                  <a:pt x="8465368" y="1708498"/>
                </a:lnTo>
                <a:lnTo>
                  <a:pt x="0" y="1708498"/>
                </a:lnTo>
                <a:close/>
              </a:path>
            </a:pathLst>
          </a:custGeom>
          <a:solidFill>
            <a:srgbClr val="B3C6E0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F184768-895C-4E77-BDEC-76E78752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архитектура ЕЦП ГИБДД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3653892" y="3462039"/>
            <a:ext cx="2480477" cy="424318"/>
            <a:chOff x="3653892" y="3462039"/>
            <a:chExt cx="2480477" cy="424318"/>
          </a:xfrm>
        </p:grpSpPr>
        <p:sp>
          <p:nvSpPr>
            <p:cNvPr id="94" name="Полилиния: фигура 84">
              <a:extLst>
                <a:ext uri="{FF2B5EF4-FFF2-40B4-BE49-F238E27FC236}">
                  <a16:creationId xmlns:a16="http://schemas.microsoft.com/office/drawing/2014/main" id="{B1D0FAC5-2E36-4849-BA43-A3A65D90A46F}"/>
                </a:ext>
              </a:extLst>
            </p:cNvPr>
            <p:cNvSpPr/>
            <p:nvPr/>
          </p:nvSpPr>
          <p:spPr>
            <a:xfrm>
              <a:off x="3688651" y="3462039"/>
              <a:ext cx="2445718" cy="422513"/>
            </a:xfrm>
            <a:custGeom>
              <a:avLst/>
              <a:gdLst>
                <a:gd name="connsiteX0" fmla="*/ 0 w 2656069"/>
                <a:gd name="connsiteY0" fmla="*/ 0 h 422513"/>
                <a:gd name="connsiteX1" fmla="*/ 2656070 w 2656069"/>
                <a:gd name="connsiteY1" fmla="*/ 0 h 422513"/>
                <a:gd name="connsiteX2" fmla="*/ 2656070 w 2656069"/>
                <a:gd name="connsiteY2" fmla="*/ 422513 h 422513"/>
                <a:gd name="connsiteX3" fmla="*/ 0 w 2656069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069" h="422513">
                  <a:moveTo>
                    <a:pt x="0" y="0"/>
                  </a:moveTo>
                  <a:lnTo>
                    <a:pt x="2656070" y="0"/>
                  </a:lnTo>
                  <a:lnTo>
                    <a:pt x="2656070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solidFill>
                <a:srgbClr val="FF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634628BD-1D98-4F57-A4EE-54FEA62C4F67}"/>
                </a:ext>
              </a:extLst>
            </p:cNvPr>
            <p:cNvSpPr txBox="1"/>
            <p:nvPr/>
          </p:nvSpPr>
          <p:spPr>
            <a:xfrm>
              <a:off x="3653892" y="3486247"/>
              <a:ext cx="244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Система обеспечения информационной безопасности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81DB3E9D-D734-484F-8814-A775D6B75356}"/>
              </a:ext>
            </a:extLst>
          </p:cNvPr>
          <p:cNvSpPr txBox="1"/>
          <p:nvPr/>
        </p:nvSpPr>
        <p:spPr>
          <a:xfrm>
            <a:off x="3800948" y="3079154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>
                <a:latin typeface="Montserrat" panose="00000500000000000000" pitchFamily="2" charset="-52"/>
              </a:rPr>
              <a:t>«Ядро» ЕЦП ГИБДД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4093161" y="3959660"/>
            <a:ext cx="2101857" cy="224483"/>
            <a:chOff x="4093161" y="3959660"/>
            <a:chExt cx="2101857" cy="224483"/>
          </a:xfrm>
        </p:grpSpPr>
        <p:sp>
          <p:nvSpPr>
            <p:cNvPr id="104" name="Полилиния: фигура 83">
              <a:extLst>
                <a:ext uri="{FF2B5EF4-FFF2-40B4-BE49-F238E27FC236}">
                  <a16:creationId xmlns:a16="http://schemas.microsoft.com/office/drawing/2014/main" id="{35D5B169-DFF5-41A2-8029-87846B2464D8}"/>
                </a:ext>
              </a:extLst>
            </p:cNvPr>
            <p:cNvSpPr/>
            <p:nvPr/>
          </p:nvSpPr>
          <p:spPr>
            <a:xfrm>
              <a:off x="4093161" y="3959660"/>
              <a:ext cx="2041208" cy="224483"/>
            </a:xfrm>
            <a:custGeom>
              <a:avLst/>
              <a:gdLst>
                <a:gd name="connsiteX0" fmla="*/ 0 w 8166208"/>
                <a:gd name="connsiteY0" fmla="*/ 0 h 422513"/>
                <a:gd name="connsiteX1" fmla="*/ 8166209 w 8166208"/>
                <a:gd name="connsiteY1" fmla="*/ 0 h 422513"/>
                <a:gd name="connsiteX2" fmla="*/ 8166209 w 8166208"/>
                <a:gd name="connsiteY2" fmla="*/ 422513 h 422513"/>
                <a:gd name="connsiteX3" fmla="*/ 0 w 8166208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6208" h="422513">
                  <a:moveTo>
                    <a:pt x="0" y="0"/>
                  </a:moveTo>
                  <a:lnTo>
                    <a:pt x="8166209" y="0"/>
                  </a:lnTo>
                  <a:lnTo>
                    <a:pt x="8166209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96F65353-EDDD-4E49-B938-4DE1A2E17093}"/>
                </a:ext>
              </a:extLst>
            </p:cNvPr>
            <p:cNvSpPr txBox="1"/>
            <p:nvPr/>
          </p:nvSpPr>
          <p:spPr>
            <a:xfrm>
              <a:off x="4093161" y="3968699"/>
              <a:ext cx="21018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Подсистема «Администрирование»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093161" y="4255787"/>
            <a:ext cx="2052126" cy="224483"/>
            <a:chOff x="4093161" y="4255787"/>
            <a:chExt cx="2052126" cy="224483"/>
          </a:xfrm>
        </p:grpSpPr>
        <p:sp>
          <p:nvSpPr>
            <p:cNvPr id="106" name="Полилиния: фигура 83">
              <a:extLst>
                <a:ext uri="{FF2B5EF4-FFF2-40B4-BE49-F238E27FC236}">
                  <a16:creationId xmlns:a16="http://schemas.microsoft.com/office/drawing/2014/main" id="{35D5B169-DFF5-41A2-8029-87846B2464D8}"/>
                </a:ext>
              </a:extLst>
            </p:cNvPr>
            <p:cNvSpPr/>
            <p:nvPr/>
          </p:nvSpPr>
          <p:spPr>
            <a:xfrm>
              <a:off x="4093161" y="4255787"/>
              <a:ext cx="2041208" cy="224483"/>
            </a:xfrm>
            <a:custGeom>
              <a:avLst/>
              <a:gdLst>
                <a:gd name="connsiteX0" fmla="*/ 0 w 8166208"/>
                <a:gd name="connsiteY0" fmla="*/ 0 h 422513"/>
                <a:gd name="connsiteX1" fmla="*/ 8166209 w 8166208"/>
                <a:gd name="connsiteY1" fmla="*/ 0 h 422513"/>
                <a:gd name="connsiteX2" fmla="*/ 8166209 w 8166208"/>
                <a:gd name="connsiteY2" fmla="*/ 422513 h 422513"/>
                <a:gd name="connsiteX3" fmla="*/ 0 w 8166208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6208" h="422513">
                  <a:moveTo>
                    <a:pt x="0" y="0"/>
                  </a:moveTo>
                  <a:lnTo>
                    <a:pt x="8166209" y="0"/>
                  </a:lnTo>
                  <a:lnTo>
                    <a:pt x="8166209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96F65353-EDDD-4E49-B938-4DE1A2E17093}"/>
                </a:ext>
              </a:extLst>
            </p:cNvPr>
            <p:cNvSpPr txBox="1"/>
            <p:nvPr/>
          </p:nvSpPr>
          <p:spPr>
            <a:xfrm>
              <a:off x="4105946" y="4264826"/>
              <a:ext cx="20393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Подсистема «Закрытие сведений»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221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-0.00156 -0.10047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502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022E-16 L -0.01511 -0.0590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олилиния: фигура 82">
            <a:extLst>
              <a:ext uri="{FF2B5EF4-FFF2-40B4-BE49-F238E27FC236}">
                <a16:creationId xmlns:a16="http://schemas.microsoft.com/office/drawing/2014/main" id="{608CBE06-508E-4F81-B1B5-A13F0C0E26D1}"/>
              </a:ext>
            </a:extLst>
          </p:cNvPr>
          <p:cNvSpPr/>
          <p:nvPr/>
        </p:nvSpPr>
        <p:spPr>
          <a:xfrm>
            <a:off x="3569110" y="3030758"/>
            <a:ext cx="2723535" cy="3564546"/>
          </a:xfrm>
          <a:custGeom>
            <a:avLst/>
            <a:gdLst>
              <a:gd name="connsiteX0" fmla="*/ 0 w 8465367"/>
              <a:gd name="connsiteY0" fmla="*/ 0 h 1708498"/>
              <a:gd name="connsiteX1" fmla="*/ 8465368 w 8465367"/>
              <a:gd name="connsiteY1" fmla="*/ 0 h 1708498"/>
              <a:gd name="connsiteX2" fmla="*/ 8465368 w 8465367"/>
              <a:gd name="connsiteY2" fmla="*/ 1708498 h 1708498"/>
              <a:gd name="connsiteX3" fmla="*/ 0 w 8465367"/>
              <a:gd name="connsiteY3" fmla="*/ 1708498 h 170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5367" h="1708498">
                <a:moveTo>
                  <a:pt x="0" y="0"/>
                </a:moveTo>
                <a:lnTo>
                  <a:pt x="8465368" y="0"/>
                </a:lnTo>
                <a:lnTo>
                  <a:pt x="8465368" y="1708498"/>
                </a:lnTo>
                <a:lnTo>
                  <a:pt x="0" y="1708498"/>
                </a:lnTo>
                <a:close/>
              </a:path>
            </a:pathLst>
          </a:custGeom>
          <a:solidFill>
            <a:srgbClr val="B3C6E0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F184768-895C-4E77-BDEC-76E78752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архитектура ЕЦП ГИБДД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701660" y="3976768"/>
            <a:ext cx="2445718" cy="422513"/>
            <a:chOff x="3701660" y="3976768"/>
            <a:chExt cx="2445718" cy="422513"/>
          </a:xfrm>
        </p:grpSpPr>
        <p:sp>
          <p:nvSpPr>
            <p:cNvPr id="85" name="Полилиния: фигура 84">
              <a:extLst>
                <a:ext uri="{FF2B5EF4-FFF2-40B4-BE49-F238E27FC236}">
                  <a16:creationId xmlns:a16="http://schemas.microsoft.com/office/drawing/2014/main" id="{B1D0FAC5-2E36-4849-BA43-A3A65D90A46F}"/>
                </a:ext>
              </a:extLst>
            </p:cNvPr>
            <p:cNvSpPr/>
            <p:nvPr/>
          </p:nvSpPr>
          <p:spPr>
            <a:xfrm>
              <a:off x="3701660" y="3976768"/>
              <a:ext cx="2445718" cy="422513"/>
            </a:xfrm>
            <a:custGeom>
              <a:avLst/>
              <a:gdLst>
                <a:gd name="connsiteX0" fmla="*/ 0 w 2656069"/>
                <a:gd name="connsiteY0" fmla="*/ 0 h 422513"/>
                <a:gd name="connsiteX1" fmla="*/ 2656070 w 2656069"/>
                <a:gd name="connsiteY1" fmla="*/ 0 h 422513"/>
                <a:gd name="connsiteX2" fmla="*/ 2656070 w 2656069"/>
                <a:gd name="connsiteY2" fmla="*/ 422513 h 422513"/>
                <a:gd name="connsiteX3" fmla="*/ 0 w 2656069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069" h="422513">
                  <a:moveTo>
                    <a:pt x="0" y="0"/>
                  </a:moveTo>
                  <a:lnTo>
                    <a:pt x="2656070" y="0"/>
                  </a:lnTo>
                  <a:lnTo>
                    <a:pt x="2656070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6F65353-EDDD-4E49-B938-4DE1A2E17093}"/>
                </a:ext>
              </a:extLst>
            </p:cNvPr>
            <p:cNvSpPr txBox="1"/>
            <p:nvPr/>
          </p:nvSpPr>
          <p:spPr>
            <a:xfrm>
              <a:off x="4230274" y="4085292"/>
              <a:ext cx="14125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Транспортная </a:t>
              </a:r>
              <a:r>
                <a:rPr lang="ru-RU" sz="800" dirty="0" smtClean="0">
                  <a:solidFill>
                    <a:schemeClr val="bg1"/>
                  </a:solidFill>
                  <a:latin typeface="Montserrat" panose="00000500000000000000" pitchFamily="2" charset="-52"/>
                </a:rPr>
                <a:t>система</a:t>
              </a:r>
              <a:endParaRPr lang="ru-RU" sz="800" dirty="0">
                <a:solidFill>
                  <a:schemeClr val="bg1"/>
                </a:solidFill>
                <a:latin typeface="Montserrat" panose="00000500000000000000" pitchFamily="2" charset="-52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3701660" y="4459087"/>
            <a:ext cx="2436509" cy="422513"/>
            <a:chOff x="3701660" y="4459087"/>
            <a:chExt cx="2436509" cy="422513"/>
          </a:xfrm>
        </p:grpSpPr>
        <p:sp>
          <p:nvSpPr>
            <p:cNvPr id="84" name="Полилиния: фигура 83">
              <a:extLst>
                <a:ext uri="{FF2B5EF4-FFF2-40B4-BE49-F238E27FC236}">
                  <a16:creationId xmlns:a16="http://schemas.microsoft.com/office/drawing/2014/main" id="{35D5B169-DFF5-41A2-8029-87846B2464D8}"/>
                </a:ext>
              </a:extLst>
            </p:cNvPr>
            <p:cNvSpPr/>
            <p:nvPr/>
          </p:nvSpPr>
          <p:spPr>
            <a:xfrm>
              <a:off x="3701660" y="4459087"/>
              <a:ext cx="2436509" cy="422513"/>
            </a:xfrm>
            <a:custGeom>
              <a:avLst/>
              <a:gdLst>
                <a:gd name="connsiteX0" fmla="*/ 0 w 8166208"/>
                <a:gd name="connsiteY0" fmla="*/ 0 h 422513"/>
                <a:gd name="connsiteX1" fmla="*/ 8166209 w 8166208"/>
                <a:gd name="connsiteY1" fmla="*/ 0 h 422513"/>
                <a:gd name="connsiteX2" fmla="*/ 8166209 w 8166208"/>
                <a:gd name="connsiteY2" fmla="*/ 422513 h 422513"/>
                <a:gd name="connsiteX3" fmla="*/ 0 w 8166208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6208" h="422513">
                  <a:moveTo>
                    <a:pt x="0" y="0"/>
                  </a:moveTo>
                  <a:lnTo>
                    <a:pt x="8166209" y="0"/>
                  </a:lnTo>
                  <a:lnTo>
                    <a:pt x="8166209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D17223A4-C387-48C5-BA2B-64FE6B341E7E}"/>
                </a:ext>
              </a:extLst>
            </p:cNvPr>
            <p:cNvSpPr txBox="1"/>
            <p:nvPr/>
          </p:nvSpPr>
          <p:spPr>
            <a:xfrm>
              <a:off x="3917465" y="4509452"/>
              <a:ext cx="2026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Система общих каталогов и 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справочников ЕЦП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653892" y="3462039"/>
            <a:ext cx="2480477" cy="424318"/>
            <a:chOff x="3653892" y="3462039"/>
            <a:chExt cx="2480477" cy="424318"/>
          </a:xfrm>
        </p:grpSpPr>
        <p:sp>
          <p:nvSpPr>
            <p:cNvPr id="94" name="Полилиния: фигура 84">
              <a:extLst>
                <a:ext uri="{FF2B5EF4-FFF2-40B4-BE49-F238E27FC236}">
                  <a16:creationId xmlns:a16="http://schemas.microsoft.com/office/drawing/2014/main" id="{B1D0FAC5-2E36-4849-BA43-A3A65D90A46F}"/>
                </a:ext>
              </a:extLst>
            </p:cNvPr>
            <p:cNvSpPr/>
            <p:nvPr/>
          </p:nvSpPr>
          <p:spPr>
            <a:xfrm>
              <a:off x="3688651" y="3462039"/>
              <a:ext cx="2445718" cy="422513"/>
            </a:xfrm>
            <a:custGeom>
              <a:avLst/>
              <a:gdLst>
                <a:gd name="connsiteX0" fmla="*/ 0 w 2656069"/>
                <a:gd name="connsiteY0" fmla="*/ 0 h 422513"/>
                <a:gd name="connsiteX1" fmla="*/ 2656070 w 2656069"/>
                <a:gd name="connsiteY1" fmla="*/ 0 h 422513"/>
                <a:gd name="connsiteX2" fmla="*/ 2656070 w 2656069"/>
                <a:gd name="connsiteY2" fmla="*/ 422513 h 422513"/>
                <a:gd name="connsiteX3" fmla="*/ 0 w 2656069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069" h="422513">
                  <a:moveTo>
                    <a:pt x="0" y="0"/>
                  </a:moveTo>
                  <a:lnTo>
                    <a:pt x="2656070" y="0"/>
                  </a:lnTo>
                  <a:lnTo>
                    <a:pt x="2656070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solidFill>
                <a:srgbClr val="FF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634628BD-1D98-4F57-A4EE-54FEA62C4F67}"/>
                </a:ext>
              </a:extLst>
            </p:cNvPr>
            <p:cNvSpPr txBox="1"/>
            <p:nvPr/>
          </p:nvSpPr>
          <p:spPr>
            <a:xfrm>
              <a:off x="3653892" y="3486247"/>
              <a:ext cx="244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Система обеспечения информационной безопасности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701660" y="4937141"/>
            <a:ext cx="2436509" cy="422513"/>
            <a:chOff x="3701660" y="4937141"/>
            <a:chExt cx="2436509" cy="422513"/>
          </a:xfrm>
        </p:grpSpPr>
        <p:sp>
          <p:nvSpPr>
            <p:cNvPr id="60" name="Полилиния: фигура 83">
              <a:extLst>
                <a:ext uri="{FF2B5EF4-FFF2-40B4-BE49-F238E27FC236}">
                  <a16:creationId xmlns:a16="http://schemas.microsoft.com/office/drawing/2014/main" id="{35D5B169-DFF5-41A2-8029-87846B2464D8}"/>
                </a:ext>
              </a:extLst>
            </p:cNvPr>
            <p:cNvSpPr/>
            <p:nvPr/>
          </p:nvSpPr>
          <p:spPr>
            <a:xfrm>
              <a:off x="3701660" y="4937141"/>
              <a:ext cx="2436509" cy="422513"/>
            </a:xfrm>
            <a:custGeom>
              <a:avLst/>
              <a:gdLst>
                <a:gd name="connsiteX0" fmla="*/ 0 w 8166208"/>
                <a:gd name="connsiteY0" fmla="*/ 0 h 422513"/>
                <a:gd name="connsiteX1" fmla="*/ 8166209 w 8166208"/>
                <a:gd name="connsiteY1" fmla="*/ 0 h 422513"/>
                <a:gd name="connsiteX2" fmla="*/ 8166209 w 8166208"/>
                <a:gd name="connsiteY2" fmla="*/ 422513 h 422513"/>
                <a:gd name="connsiteX3" fmla="*/ 0 w 8166208"/>
                <a:gd name="connsiteY3" fmla="*/ 422513 h 42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6208" h="422513">
                  <a:moveTo>
                    <a:pt x="0" y="0"/>
                  </a:moveTo>
                  <a:lnTo>
                    <a:pt x="8166209" y="0"/>
                  </a:lnTo>
                  <a:lnTo>
                    <a:pt x="8166209" y="422513"/>
                  </a:lnTo>
                  <a:lnTo>
                    <a:pt x="0" y="422513"/>
                  </a:lnTo>
                  <a:close/>
                </a:path>
              </a:pathLst>
            </a:custGeom>
            <a:solidFill>
              <a:srgbClr val="0A2A6A"/>
            </a:solidFill>
            <a:ln w="89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1E01CB34-EAF0-4CEC-B372-7ED51F56C274}"/>
                </a:ext>
              </a:extLst>
            </p:cNvPr>
            <p:cNvSpPr txBox="1"/>
            <p:nvPr/>
          </p:nvSpPr>
          <p:spPr>
            <a:xfrm>
              <a:off x="3845461" y="4992656"/>
              <a:ext cx="22186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 smtClean="0">
                  <a:solidFill>
                    <a:schemeClr val="bg1"/>
                  </a:solidFill>
                  <a:latin typeface="Montserrat" panose="00000500000000000000" pitchFamily="2" charset="-52"/>
                </a:rPr>
                <a:t>Система </a:t>
              </a:r>
              <a:r>
                <a:rPr lang="ru-RU" sz="800" dirty="0">
                  <a:solidFill>
                    <a:schemeClr val="bg1"/>
                  </a:solidFill>
                  <a:latin typeface="Montserrat" panose="00000500000000000000" pitchFamily="2" charset="-52"/>
                </a:rPr>
                <a:t>«Получение и предоставление сведений»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81DB3E9D-D734-484F-8814-A775D6B75356}"/>
              </a:ext>
            </a:extLst>
          </p:cNvPr>
          <p:cNvSpPr txBox="1"/>
          <p:nvPr/>
        </p:nvSpPr>
        <p:spPr>
          <a:xfrm>
            <a:off x="3800948" y="3079154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>
                <a:latin typeface="Montserrat" panose="00000500000000000000" pitchFamily="2" charset="-52"/>
              </a:rPr>
              <a:t>«Ядро» ЕЦП ГИБДД</a:t>
            </a:r>
          </a:p>
        </p:txBody>
      </p:sp>
    </p:spTree>
    <p:extLst>
      <p:ext uri="{BB962C8B-B14F-4D97-AF65-F5344CB8AC3E}">
        <p14:creationId xmlns:p14="http://schemas.microsoft.com/office/powerpoint/2010/main" val="68673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олилиния: фигура 82">
            <a:extLst>
              <a:ext uri="{FF2B5EF4-FFF2-40B4-BE49-F238E27FC236}">
                <a16:creationId xmlns:a16="http://schemas.microsoft.com/office/drawing/2014/main" id="{608CBE06-508E-4F81-B1B5-A13F0C0E26D1}"/>
              </a:ext>
            </a:extLst>
          </p:cNvPr>
          <p:cNvSpPr/>
          <p:nvPr/>
        </p:nvSpPr>
        <p:spPr>
          <a:xfrm>
            <a:off x="3569110" y="3030758"/>
            <a:ext cx="2723535" cy="3564546"/>
          </a:xfrm>
          <a:custGeom>
            <a:avLst/>
            <a:gdLst>
              <a:gd name="connsiteX0" fmla="*/ 0 w 8465367"/>
              <a:gd name="connsiteY0" fmla="*/ 0 h 1708498"/>
              <a:gd name="connsiteX1" fmla="*/ 8465368 w 8465367"/>
              <a:gd name="connsiteY1" fmla="*/ 0 h 1708498"/>
              <a:gd name="connsiteX2" fmla="*/ 8465368 w 8465367"/>
              <a:gd name="connsiteY2" fmla="*/ 1708498 h 1708498"/>
              <a:gd name="connsiteX3" fmla="*/ 0 w 8465367"/>
              <a:gd name="connsiteY3" fmla="*/ 1708498 h 170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5367" h="1708498">
                <a:moveTo>
                  <a:pt x="0" y="0"/>
                </a:moveTo>
                <a:lnTo>
                  <a:pt x="8465368" y="0"/>
                </a:lnTo>
                <a:lnTo>
                  <a:pt x="8465368" y="1708498"/>
                </a:lnTo>
                <a:lnTo>
                  <a:pt x="0" y="1708498"/>
                </a:lnTo>
                <a:close/>
              </a:path>
            </a:pathLst>
          </a:custGeom>
          <a:solidFill>
            <a:srgbClr val="B3C6E0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4" name="Полилиния: фигура 84">
            <a:extLst>
              <a:ext uri="{FF2B5EF4-FFF2-40B4-BE49-F238E27FC236}">
                <a16:creationId xmlns:a16="http://schemas.microsoft.com/office/drawing/2014/main" id="{B1D0FAC5-2E36-4849-BA43-A3A65D90A46F}"/>
              </a:ext>
            </a:extLst>
          </p:cNvPr>
          <p:cNvSpPr/>
          <p:nvPr/>
        </p:nvSpPr>
        <p:spPr>
          <a:xfrm>
            <a:off x="3688651" y="3462039"/>
            <a:ext cx="2445718" cy="422513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solidFill>
              <a:srgbClr val="FF0000"/>
            </a:solidFill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F184768-895C-4E77-BDEC-76E78752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архитектура ЕЦП ГИБДД</a:t>
            </a:r>
          </a:p>
        </p:txBody>
      </p:sp>
      <p:sp>
        <p:nvSpPr>
          <p:cNvPr id="84" name="Полилиния: фигура 83">
            <a:extLst>
              <a:ext uri="{FF2B5EF4-FFF2-40B4-BE49-F238E27FC236}">
                <a16:creationId xmlns:a16="http://schemas.microsoft.com/office/drawing/2014/main" id="{35D5B169-DFF5-41A2-8029-87846B2464D8}"/>
              </a:ext>
            </a:extLst>
          </p:cNvPr>
          <p:cNvSpPr/>
          <p:nvPr/>
        </p:nvSpPr>
        <p:spPr>
          <a:xfrm>
            <a:off x="3701660" y="4459087"/>
            <a:ext cx="2436509" cy="422513"/>
          </a:xfrm>
          <a:custGeom>
            <a:avLst/>
            <a:gdLst>
              <a:gd name="connsiteX0" fmla="*/ 0 w 8166208"/>
              <a:gd name="connsiteY0" fmla="*/ 0 h 422513"/>
              <a:gd name="connsiteX1" fmla="*/ 8166209 w 8166208"/>
              <a:gd name="connsiteY1" fmla="*/ 0 h 422513"/>
              <a:gd name="connsiteX2" fmla="*/ 8166209 w 8166208"/>
              <a:gd name="connsiteY2" fmla="*/ 422513 h 422513"/>
              <a:gd name="connsiteX3" fmla="*/ 0 w 8166208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66208" h="422513">
                <a:moveTo>
                  <a:pt x="0" y="0"/>
                </a:moveTo>
                <a:lnTo>
                  <a:pt x="8166209" y="0"/>
                </a:lnTo>
                <a:lnTo>
                  <a:pt x="8166209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5" name="Полилиния: фигура 84">
            <a:extLst>
              <a:ext uri="{FF2B5EF4-FFF2-40B4-BE49-F238E27FC236}">
                <a16:creationId xmlns:a16="http://schemas.microsoft.com/office/drawing/2014/main" id="{B1D0FAC5-2E36-4849-BA43-A3A65D90A46F}"/>
              </a:ext>
            </a:extLst>
          </p:cNvPr>
          <p:cNvSpPr/>
          <p:nvPr/>
        </p:nvSpPr>
        <p:spPr>
          <a:xfrm>
            <a:off x="3701660" y="3976768"/>
            <a:ext cx="2445718" cy="422513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6" name="Полилиния: фигура 85">
            <a:extLst>
              <a:ext uri="{FF2B5EF4-FFF2-40B4-BE49-F238E27FC236}">
                <a16:creationId xmlns:a16="http://schemas.microsoft.com/office/drawing/2014/main" id="{FE59B79E-CCD2-4C27-AD00-78BE8EADB435}"/>
              </a:ext>
            </a:extLst>
          </p:cNvPr>
          <p:cNvSpPr/>
          <p:nvPr/>
        </p:nvSpPr>
        <p:spPr>
          <a:xfrm>
            <a:off x="3701660" y="5418116"/>
            <a:ext cx="2448175" cy="422513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7" name="Полилиния: фигура 86">
            <a:extLst>
              <a:ext uri="{FF2B5EF4-FFF2-40B4-BE49-F238E27FC236}">
                <a16:creationId xmlns:a16="http://schemas.microsoft.com/office/drawing/2014/main" id="{F6885524-00AC-48F3-80DF-C744D4398842}"/>
              </a:ext>
            </a:extLst>
          </p:cNvPr>
          <p:cNvSpPr/>
          <p:nvPr/>
        </p:nvSpPr>
        <p:spPr>
          <a:xfrm>
            <a:off x="3701660" y="5924466"/>
            <a:ext cx="2459838" cy="403329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4230274" y="4085292"/>
            <a:ext cx="1412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Транспортная </a:t>
            </a:r>
            <a:r>
              <a:rPr lang="ru-RU" sz="8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система</a:t>
            </a:r>
            <a:endParaRPr lang="ru-RU" sz="8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670B9CE-7CFA-4D6B-9250-A943AF087554}"/>
              </a:ext>
            </a:extLst>
          </p:cNvPr>
          <p:cNvSpPr txBox="1"/>
          <p:nvPr/>
        </p:nvSpPr>
        <p:spPr>
          <a:xfrm>
            <a:off x="3713323" y="6028000"/>
            <a:ext cx="24365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управления жизненным циклом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71A848-0830-4039-AA4F-8CB1F01E8CC7}"/>
              </a:ext>
            </a:extLst>
          </p:cNvPr>
          <p:cNvSpPr txBox="1"/>
          <p:nvPr/>
        </p:nvSpPr>
        <p:spPr>
          <a:xfrm>
            <a:off x="3744061" y="5518515"/>
            <a:ext cx="2334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мониторинга бизнес-метрик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17223A4-C387-48C5-BA2B-64FE6B341E7E}"/>
              </a:ext>
            </a:extLst>
          </p:cNvPr>
          <p:cNvSpPr txBox="1"/>
          <p:nvPr/>
        </p:nvSpPr>
        <p:spPr>
          <a:xfrm>
            <a:off x="3917465" y="4509452"/>
            <a:ext cx="202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общих каталогов и 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справочников ЕЦП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34628BD-1D98-4F57-A4EE-54FEA62C4F67}"/>
              </a:ext>
            </a:extLst>
          </p:cNvPr>
          <p:cNvSpPr txBox="1"/>
          <p:nvPr/>
        </p:nvSpPr>
        <p:spPr>
          <a:xfrm>
            <a:off x="3653892" y="3486247"/>
            <a:ext cx="2442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обеспечения информационной безопасности</a:t>
            </a:r>
          </a:p>
        </p:txBody>
      </p:sp>
      <p:sp>
        <p:nvSpPr>
          <p:cNvPr id="60" name="Полилиния: фигура 83">
            <a:extLst>
              <a:ext uri="{FF2B5EF4-FFF2-40B4-BE49-F238E27FC236}">
                <a16:creationId xmlns:a16="http://schemas.microsoft.com/office/drawing/2014/main" id="{35D5B169-DFF5-41A2-8029-87846B2464D8}"/>
              </a:ext>
            </a:extLst>
          </p:cNvPr>
          <p:cNvSpPr/>
          <p:nvPr/>
        </p:nvSpPr>
        <p:spPr>
          <a:xfrm>
            <a:off x="3701660" y="4937141"/>
            <a:ext cx="2436509" cy="422513"/>
          </a:xfrm>
          <a:custGeom>
            <a:avLst/>
            <a:gdLst>
              <a:gd name="connsiteX0" fmla="*/ 0 w 8166208"/>
              <a:gd name="connsiteY0" fmla="*/ 0 h 422513"/>
              <a:gd name="connsiteX1" fmla="*/ 8166209 w 8166208"/>
              <a:gd name="connsiteY1" fmla="*/ 0 h 422513"/>
              <a:gd name="connsiteX2" fmla="*/ 8166209 w 8166208"/>
              <a:gd name="connsiteY2" fmla="*/ 422513 h 422513"/>
              <a:gd name="connsiteX3" fmla="*/ 0 w 8166208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66208" h="422513">
                <a:moveTo>
                  <a:pt x="0" y="0"/>
                </a:moveTo>
                <a:lnTo>
                  <a:pt x="8166209" y="0"/>
                </a:lnTo>
                <a:lnTo>
                  <a:pt x="8166209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E01CB34-EAF0-4CEC-B372-7ED51F56C274}"/>
              </a:ext>
            </a:extLst>
          </p:cNvPr>
          <p:cNvSpPr txBox="1"/>
          <p:nvPr/>
        </p:nvSpPr>
        <p:spPr>
          <a:xfrm>
            <a:off x="3845461" y="4992656"/>
            <a:ext cx="221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Система </a:t>
            </a:r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«Получение и предоставление сведений»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1DB3E9D-D734-484F-8814-A775D6B75356}"/>
              </a:ext>
            </a:extLst>
          </p:cNvPr>
          <p:cNvSpPr txBox="1"/>
          <p:nvPr/>
        </p:nvSpPr>
        <p:spPr>
          <a:xfrm>
            <a:off x="3800948" y="3079154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>
                <a:latin typeface="Montserrat" panose="00000500000000000000" pitchFamily="2" charset="-52"/>
              </a:rPr>
              <a:t>«Ядро» ЕЦП ГИБДД</a:t>
            </a:r>
          </a:p>
        </p:txBody>
      </p:sp>
    </p:spTree>
    <p:extLst>
      <p:ext uri="{BB962C8B-B14F-4D97-AF65-F5344CB8AC3E}">
        <p14:creationId xmlns:p14="http://schemas.microsoft.com/office/powerpoint/2010/main" val="111723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147" grpId="0"/>
      <p:bldP spid="1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олилиния: фигура 82">
            <a:extLst>
              <a:ext uri="{FF2B5EF4-FFF2-40B4-BE49-F238E27FC236}">
                <a16:creationId xmlns:a16="http://schemas.microsoft.com/office/drawing/2014/main" id="{608CBE06-508E-4F81-B1B5-A13F0C0E26D1}"/>
              </a:ext>
            </a:extLst>
          </p:cNvPr>
          <p:cNvSpPr/>
          <p:nvPr/>
        </p:nvSpPr>
        <p:spPr>
          <a:xfrm>
            <a:off x="3569110" y="3030758"/>
            <a:ext cx="2723535" cy="3564546"/>
          </a:xfrm>
          <a:custGeom>
            <a:avLst/>
            <a:gdLst>
              <a:gd name="connsiteX0" fmla="*/ 0 w 8465367"/>
              <a:gd name="connsiteY0" fmla="*/ 0 h 1708498"/>
              <a:gd name="connsiteX1" fmla="*/ 8465368 w 8465367"/>
              <a:gd name="connsiteY1" fmla="*/ 0 h 1708498"/>
              <a:gd name="connsiteX2" fmla="*/ 8465368 w 8465367"/>
              <a:gd name="connsiteY2" fmla="*/ 1708498 h 1708498"/>
              <a:gd name="connsiteX3" fmla="*/ 0 w 8465367"/>
              <a:gd name="connsiteY3" fmla="*/ 1708498 h 170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5367" h="1708498">
                <a:moveTo>
                  <a:pt x="0" y="0"/>
                </a:moveTo>
                <a:lnTo>
                  <a:pt x="8465368" y="0"/>
                </a:lnTo>
                <a:lnTo>
                  <a:pt x="8465368" y="1708498"/>
                </a:lnTo>
                <a:lnTo>
                  <a:pt x="0" y="1708498"/>
                </a:lnTo>
                <a:close/>
              </a:path>
            </a:pathLst>
          </a:custGeom>
          <a:solidFill>
            <a:srgbClr val="B3C6E0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4" name="Полилиния: фигура 84">
            <a:extLst>
              <a:ext uri="{FF2B5EF4-FFF2-40B4-BE49-F238E27FC236}">
                <a16:creationId xmlns:a16="http://schemas.microsoft.com/office/drawing/2014/main" id="{B1D0FAC5-2E36-4849-BA43-A3A65D90A46F}"/>
              </a:ext>
            </a:extLst>
          </p:cNvPr>
          <p:cNvSpPr/>
          <p:nvPr/>
        </p:nvSpPr>
        <p:spPr>
          <a:xfrm>
            <a:off x="3688651" y="3462039"/>
            <a:ext cx="2445718" cy="422513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solidFill>
              <a:srgbClr val="FF0000"/>
            </a:solidFill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7" name="Полилиния: фигура 10">
            <a:extLst>
              <a:ext uri="{FF2B5EF4-FFF2-40B4-BE49-F238E27FC236}">
                <a16:creationId xmlns:a16="http://schemas.microsoft.com/office/drawing/2014/main" id="{28864CBD-1598-429C-BD7C-5C893819A789}"/>
              </a:ext>
            </a:extLst>
          </p:cNvPr>
          <p:cNvSpPr/>
          <p:nvPr/>
        </p:nvSpPr>
        <p:spPr>
          <a:xfrm>
            <a:off x="9083941" y="2498368"/>
            <a:ext cx="2795578" cy="3175974"/>
          </a:xfrm>
          <a:custGeom>
            <a:avLst/>
            <a:gdLst>
              <a:gd name="connsiteX0" fmla="*/ 0 w 2795578"/>
              <a:gd name="connsiteY0" fmla="*/ 0 h 3175974"/>
              <a:gd name="connsiteX1" fmla="*/ 2795578 w 2795578"/>
              <a:gd name="connsiteY1" fmla="*/ 0 h 3175974"/>
              <a:gd name="connsiteX2" fmla="*/ 2795578 w 2795578"/>
              <a:gd name="connsiteY2" fmla="*/ 3175975 h 3175974"/>
              <a:gd name="connsiteX3" fmla="*/ 0 w 2795578"/>
              <a:gd name="connsiteY3" fmla="*/ 3175975 h 317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5578" h="3175974">
                <a:moveTo>
                  <a:pt x="0" y="0"/>
                </a:moveTo>
                <a:lnTo>
                  <a:pt x="2795578" y="0"/>
                </a:lnTo>
                <a:lnTo>
                  <a:pt x="2795578" y="3175975"/>
                </a:lnTo>
                <a:lnTo>
                  <a:pt x="0" y="3175975"/>
                </a:lnTo>
                <a:close/>
              </a:path>
            </a:pathLst>
          </a:custGeom>
          <a:solidFill>
            <a:srgbClr val="B3C6E0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9" name="Полилиния: фигура 20">
            <a:extLst>
              <a:ext uri="{FF2B5EF4-FFF2-40B4-BE49-F238E27FC236}">
                <a16:creationId xmlns:a16="http://schemas.microsoft.com/office/drawing/2014/main" id="{7EBDD241-DDBF-453D-B460-D1B1A51E0B90}"/>
              </a:ext>
            </a:extLst>
          </p:cNvPr>
          <p:cNvSpPr/>
          <p:nvPr/>
        </p:nvSpPr>
        <p:spPr>
          <a:xfrm>
            <a:off x="9197161" y="4311057"/>
            <a:ext cx="1430708" cy="423866"/>
          </a:xfrm>
          <a:custGeom>
            <a:avLst/>
            <a:gdLst>
              <a:gd name="connsiteX0" fmla="*/ 0 w 1430708"/>
              <a:gd name="connsiteY0" fmla="*/ 0 h 423866"/>
              <a:gd name="connsiteX1" fmla="*/ 1430708 w 1430708"/>
              <a:gd name="connsiteY1" fmla="*/ 0 h 423866"/>
              <a:gd name="connsiteX2" fmla="*/ 1430708 w 1430708"/>
              <a:gd name="connsiteY2" fmla="*/ 423867 h 423866"/>
              <a:gd name="connsiteX3" fmla="*/ 0 w 1430708"/>
              <a:gd name="connsiteY3" fmla="*/ 423867 h 4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0708" h="423866">
                <a:moveTo>
                  <a:pt x="0" y="0"/>
                </a:moveTo>
                <a:lnTo>
                  <a:pt x="1430708" y="0"/>
                </a:lnTo>
                <a:lnTo>
                  <a:pt x="1430708" y="423867"/>
                </a:lnTo>
                <a:lnTo>
                  <a:pt x="0" y="423867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8" name="Полилиния: фигура 20">
            <a:extLst>
              <a:ext uri="{FF2B5EF4-FFF2-40B4-BE49-F238E27FC236}">
                <a16:creationId xmlns:a16="http://schemas.microsoft.com/office/drawing/2014/main" id="{7EBDD241-DDBF-453D-B460-D1B1A51E0B90}"/>
              </a:ext>
            </a:extLst>
          </p:cNvPr>
          <p:cNvSpPr/>
          <p:nvPr/>
        </p:nvSpPr>
        <p:spPr>
          <a:xfrm>
            <a:off x="9200141" y="3800073"/>
            <a:ext cx="1430708" cy="423866"/>
          </a:xfrm>
          <a:custGeom>
            <a:avLst/>
            <a:gdLst>
              <a:gd name="connsiteX0" fmla="*/ 0 w 1430708"/>
              <a:gd name="connsiteY0" fmla="*/ 0 h 423866"/>
              <a:gd name="connsiteX1" fmla="*/ 1430708 w 1430708"/>
              <a:gd name="connsiteY1" fmla="*/ 0 h 423866"/>
              <a:gd name="connsiteX2" fmla="*/ 1430708 w 1430708"/>
              <a:gd name="connsiteY2" fmla="*/ 423867 h 423866"/>
              <a:gd name="connsiteX3" fmla="*/ 0 w 1430708"/>
              <a:gd name="connsiteY3" fmla="*/ 423867 h 4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0708" h="423866">
                <a:moveTo>
                  <a:pt x="0" y="0"/>
                </a:moveTo>
                <a:lnTo>
                  <a:pt x="1430708" y="0"/>
                </a:lnTo>
                <a:lnTo>
                  <a:pt x="1430708" y="423867"/>
                </a:lnTo>
                <a:lnTo>
                  <a:pt x="0" y="423867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78" name="Полилиния: фигура 20">
            <a:extLst>
              <a:ext uri="{FF2B5EF4-FFF2-40B4-BE49-F238E27FC236}">
                <a16:creationId xmlns:a16="http://schemas.microsoft.com/office/drawing/2014/main" id="{7EBDD241-DDBF-453D-B460-D1B1A51E0B90}"/>
              </a:ext>
            </a:extLst>
          </p:cNvPr>
          <p:cNvSpPr/>
          <p:nvPr/>
        </p:nvSpPr>
        <p:spPr>
          <a:xfrm>
            <a:off x="9211430" y="3298746"/>
            <a:ext cx="1430708" cy="423866"/>
          </a:xfrm>
          <a:custGeom>
            <a:avLst/>
            <a:gdLst>
              <a:gd name="connsiteX0" fmla="*/ 0 w 1430708"/>
              <a:gd name="connsiteY0" fmla="*/ 0 h 423866"/>
              <a:gd name="connsiteX1" fmla="*/ 1430708 w 1430708"/>
              <a:gd name="connsiteY1" fmla="*/ 0 h 423866"/>
              <a:gd name="connsiteX2" fmla="*/ 1430708 w 1430708"/>
              <a:gd name="connsiteY2" fmla="*/ 423867 h 423866"/>
              <a:gd name="connsiteX3" fmla="*/ 0 w 1430708"/>
              <a:gd name="connsiteY3" fmla="*/ 423867 h 4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0708" h="423866">
                <a:moveTo>
                  <a:pt x="0" y="0"/>
                </a:moveTo>
                <a:lnTo>
                  <a:pt x="1430708" y="0"/>
                </a:lnTo>
                <a:lnTo>
                  <a:pt x="1430708" y="423867"/>
                </a:lnTo>
                <a:lnTo>
                  <a:pt x="0" y="423867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Полилиния: фигура 12">
            <a:extLst>
              <a:ext uri="{FF2B5EF4-FFF2-40B4-BE49-F238E27FC236}">
                <a16:creationId xmlns:a16="http://schemas.microsoft.com/office/drawing/2014/main" id="{0CBDCBC2-C5E8-4356-A1D3-B5D0C0CC7DA0}"/>
              </a:ext>
            </a:extLst>
          </p:cNvPr>
          <p:cNvSpPr/>
          <p:nvPr/>
        </p:nvSpPr>
        <p:spPr>
          <a:xfrm>
            <a:off x="279585" y="1218187"/>
            <a:ext cx="7812363" cy="1069725"/>
          </a:xfrm>
          <a:custGeom>
            <a:avLst/>
            <a:gdLst>
              <a:gd name="connsiteX0" fmla="*/ 0 w 8837752"/>
              <a:gd name="connsiteY0" fmla="*/ 0 h 1069725"/>
              <a:gd name="connsiteX1" fmla="*/ 8837752 w 8837752"/>
              <a:gd name="connsiteY1" fmla="*/ 0 h 1069725"/>
              <a:gd name="connsiteX2" fmla="*/ 8837752 w 8837752"/>
              <a:gd name="connsiteY2" fmla="*/ 1069725 h 1069725"/>
              <a:gd name="connsiteX3" fmla="*/ 0 w 8837752"/>
              <a:gd name="connsiteY3" fmla="*/ 1069725 h 106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37752" h="1069725">
                <a:moveTo>
                  <a:pt x="0" y="0"/>
                </a:moveTo>
                <a:lnTo>
                  <a:pt x="8837752" y="0"/>
                </a:lnTo>
                <a:lnTo>
                  <a:pt x="8837752" y="1069725"/>
                </a:lnTo>
                <a:lnTo>
                  <a:pt x="0" y="1069725"/>
                </a:lnTo>
                <a:close/>
              </a:path>
            </a:pathLst>
          </a:custGeom>
          <a:solidFill>
            <a:srgbClr val="E9EAF0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3" name="Полилиния: фигура 17">
            <a:extLst>
              <a:ext uri="{FF2B5EF4-FFF2-40B4-BE49-F238E27FC236}">
                <a16:creationId xmlns:a16="http://schemas.microsoft.com/office/drawing/2014/main" id="{F8964C51-5F20-4FC2-A6FF-5A8A15EE6027}"/>
              </a:ext>
            </a:extLst>
          </p:cNvPr>
          <p:cNvSpPr/>
          <p:nvPr/>
        </p:nvSpPr>
        <p:spPr>
          <a:xfrm>
            <a:off x="391331" y="1670577"/>
            <a:ext cx="1361212" cy="519528"/>
          </a:xfrm>
          <a:custGeom>
            <a:avLst/>
            <a:gdLst>
              <a:gd name="connsiteX0" fmla="*/ 0 w 1361212"/>
              <a:gd name="connsiteY0" fmla="*/ 0 h 519528"/>
              <a:gd name="connsiteX1" fmla="*/ 1361213 w 1361212"/>
              <a:gd name="connsiteY1" fmla="*/ 0 h 519528"/>
              <a:gd name="connsiteX2" fmla="*/ 1361213 w 1361212"/>
              <a:gd name="connsiteY2" fmla="*/ 519528 h 519528"/>
              <a:gd name="connsiteX3" fmla="*/ 0 w 1361212"/>
              <a:gd name="connsiteY3" fmla="*/ 519528 h 51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212" h="519528">
                <a:moveTo>
                  <a:pt x="0" y="0"/>
                </a:moveTo>
                <a:lnTo>
                  <a:pt x="1361213" y="0"/>
                </a:lnTo>
                <a:lnTo>
                  <a:pt x="1361213" y="519528"/>
                </a:lnTo>
                <a:lnTo>
                  <a:pt x="0" y="519528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2" name="Полилиния: фигура 17">
            <a:extLst>
              <a:ext uri="{FF2B5EF4-FFF2-40B4-BE49-F238E27FC236}">
                <a16:creationId xmlns:a16="http://schemas.microsoft.com/office/drawing/2014/main" id="{F8964C51-5F20-4FC2-A6FF-5A8A15EE6027}"/>
              </a:ext>
            </a:extLst>
          </p:cNvPr>
          <p:cNvSpPr/>
          <p:nvPr/>
        </p:nvSpPr>
        <p:spPr>
          <a:xfrm>
            <a:off x="1968484" y="1664610"/>
            <a:ext cx="1361212" cy="519528"/>
          </a:xfrm>
          <a:custGeom>
            <a:avLst/>
            <a:gdLst>
              <a:gd name="connsiteX0" fmla="*/ 0 w 1361212"/>
              <a:gd name="connsiteY0" fmla="*/ 0 h 519528"/>
              <a:gd name="connsiteX1" fmla="*/ 1361213 w 1361212"/>
              <a:gd name="connsiteY1" fmla="*/ 0 h 519528"/>
              <a:gd name="connsiteX2" fmla="*/ 1361213 w 1361212"/>
              <a:gd name="connsiteY2" fmla="*/ 519528 h 519528"/>
              <a:gd name="connsiteX3" fmla="*/ 0 w 1361212"/>
              <a:gd name="connsiteY3" fmla="*/ 519528 h 51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212" h="519528">
                <a:moveTo>
                  <a:pt x="0" y="0"/>
                </a:moveTo>
                <a:lnTo>
                  <a:pt x="1361213" y="0"/>
                </a:lnTo>
                <a:lnTo>
                  <a:pt x="1361213" y="519528"/>
                </a:lnTo>
                <a:lnTo>
                  <a:pt x="0" y="519528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2" name="Полилиния: фигура 17">
            <a:extLst>
              <a:ext uri="{FF2B5EF4-FFF2-40B4-BE49-F238E27FC236}">
                <a16:creationId xmlns:a16="http://schemas.microsoft.com/office/drawing/2014/main" id="{F8964C51-5F20-4FC2-A6FF-5A8A15EE6027}"/>
              </a:ext>
            </a:extLst>
          </p:cNvPr>
          <p:cNvSpPr/>
          <p:nvPr/>
        </p:nvSpPr>
        <p:spPr>
          <a:xfrm>
            <a:off x="4997193" y="1641711"/>
            <a:ext cx="1361212" cy="519528"/>
          </a:xfrm>
          <a:custGeom>
            <a:avLst/>
            <a:gdLst>
              <a:gd name="connsiteX0" fmla="*/ 0 w 1361212"/>
              <a:gd name="connsiteY0" fmla="*/ 0 h 519528"/>
              <a:gd name="connsiteX1" fmla="*/ 1361213 w 1361212"/>
              <a:gd name="connsiteY1" fmla="*/ 0 h 519528"/>
              <a:gd name="connsiteX2" fmla="*/ 1361213 w 1361212"/>
              <a:gd name="connsiteY2" fmla="*/ 519528 h 519528"/>
              <a:gd name="connsiteX3" fmla="*/ 0 w 1361212"/>
              <a:gd name="connsiteY3" fmla="*/ 519528 h 51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212" h="519528">
                <a:moveTo>
                  <a:pt x="0" y="0"/>
                </a:moveTo>
                <a:lnTo>
                  <a:pt x="1361213" y="0"/>
                </a:lnTo>
                <a:lnTo>
                  <a:pt x="1361213" y="519528"/>
                </a:lnTo>
                <a:lnTo>
                  <a:pt x="0" y="519528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1" name="Полилиния: фигура 17">
            <a:extLst>
              <a:ext uri="{FF2B5EF4-FFF2-40B4-BE49-F238E27FC236}">
                <a16:creationId xmlns:a16="http://schemas.microsoft.com/office/drawing/2014/main" id="{F8964C51-5F20-4FC2-A6FF-5A8A15EE6027}"/>
              </a:ext>
            </a:extLst>
          </p:cNvPr>
          <p:cNvSpPr/>
          <p:nvPr/>
        </p:nvSpPr>
        <p:spPr>
          <a:xfrm>
            <a:off x="3513908" y="1656377"/>
            <a:ext cx="1361212" cy="519528"/>
          </a:xfrm>
          <a:custGeom>
            <a:avLst/>
            <a:gdLst>
              <a:gd name="connsiteX0" fmla="*/ 0 w 1361212"/>
              <a:gd name="connsiteY0" fmla="*/ 0 h 519528"/>
              <a:gd name="connsiteX1" fmla="*/ 1361213 w 1361212"/>
              <a:gd name="connsiteY1" fmla="*/ 0 h 519528"/>
              <a:gd name="connsiteX2" fmla="*/ 1361213 w 1361212"/>
              <a:gd name="connsiteY2" fmla="*/ 519528 h 519528"/>
              <a:gd name="connsiteX3" fmla="*/ 0 w 1361212"/>
              <a:gd name="connsiteY3" fmla="*/ 519528 h 51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212" h="519528">
                <a:moveTo>
                  <a:pt x="0" y="0"/>
                </a:moveTo>
                <a:lnTo>
                  <a:pt x="1361213" y="0"/>
                </a:lnTo>
                <a:lnTo>
                  <a:pt x="1361213" y="519528"/>
                </a:lnTo>
                <a:lnTo>
                  <a:pt x="0" y="519528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F184768-895C-4E77-BDEC-76E78752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архитектура ЕЦП ГИБДД</a:t>
            </a:r>
          </a:p>
        </p:txBody>
      </p:sp>
      <p:sp>
        <p:nvSpPr>
          <p:cNvPr id="79" name="Полилиния: фигура 78">
            <a:extLst>
              <a:ext uri="{FF2B5EF4-FFF2-40B4-BE49-F238E27FC236}">
                <a16:creationId xmlns:a16="http://schemas.microsoft.com/office/drawing/2014/main" id="{F6F9449E-BFF0-414B-8124-7B4367C3CFFE}"/>
              </a:ext>
            </a:extLst>
          </p:cNvPr>
          <p:cNvSpPr/>
          <p:nvPr/>
        </p:nvSpPr>
        <p:spPr>
          <a:xfrm>
            <a:off x="223689" y="2411370"/>
            <a:ext cx="8501868" cy="4313895"/>
          </a:xfrm>
          <a:custGeom>
            <a:avLst/>
            <a:gdLst>
              <a:gd name="connsiteX0" fmla="*/ 0 w 9140905"/>
              <a:gd name="connsiteY0" fmla="*/ 0 h 5514567"/>
              <a:gd name="connsiteX1" fmla="*/ 9140905 w 9140905"/>
              <a:gd name="connsiteY1" fmla="*/ 0 h 5514567"/>
              <a:gd name="connsiteX2" fmla="*/ 9140905 w 9140905"/>
              <a:gd name="connsiteY2" fmla="*/ 5514567 h 5514567"/>
              <a:gd name="connsiteX3" fmla="*/ 0 w 9140905"/>
              <a:gd name="connsiteY3" fmla="*/ 5514567 h 551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0905" h="5514567">
                <a:moveTo>
                  <a:pt x="0" y="0"/>
                </a:moveTo>
                <a:lnTo>
                  <a:pt x="9140905" y="0"/>
                </a:lnTo>
                <a:lnTo>
                  <a:pt x="9140905" y="5514567"/>
                </a:lnTo>
                <a:lnTo>
                  <a:pt x="0" y="5514567"/>
                </a:lnTo>
                <a:close/>
              </a:path>
            </a:pathLst>
          </a:custGeom>
          <a:noFill/>
          <a:ln w="13756" cap="flat">
            <a:solidFill>
              <a:srgbClr val="103B92"/>
            </a:solidFill>
            <a:prstDash val="dash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1" name="Полилиния: фигура 80">
            <a:extLst>
              <a:ext uri="{FF2B5EF4-FFF2-40B4-BE49-F238E27FC236}">
                <a16:creationId xmlns:a16="http://schemas.microsoft.com/office/drawing/2014/main" id="{8BB8E1A3-4521-4075-A791-33C3270192C4}"/>
              </a:ext>
            </a:extLst>
          </p:cNvPr>
          <p:cNvSpPr/>
          <p:nvPr/>
        </p:nvSpPr>
        <p:spPr>
          <a:xfrm>
            <a:off x="6859687" y="3829570"/>
            <a:ext cx="1717105" cy="2773160"/>
          </a:xfrm>
          <a:custGeom>
            <a:avLst/>
            <a:gdLst>
              <a:gd name="connsiteX0" fmla="*/ 0 w 8465367"/>
              <a:gd name="connsiteY0" fmla="*/ 0 h 1391032"/>
              <a:gd name="connsiteX1" fmla="*/ 8465368 w 8465367"/>
              <a:gd name="connsiteY1" fmla="*/ 0 h 1391032"/>
              <a:gd name="connsiteX2" fmla="*/ 8465368 w 8465367"/>
              <a:gd name="connsiteY2" fmla="*/ 1391032 h 1391032"/>
              <a:gd name="connsiteX3" fmla="*/ 0 w 8465367"/>
              <a:gd name="connsiteY3" fmla="*/ 1391032 h 139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5367" h="1391032">
                <a:moveTo>
                  <a:pt x="0" y="0"/>
                </a:moveTo>
                <a:lnTo>
                  <a:pt x="8465368" y="0"/>
                </a:lnTo>
                <a:lnTo>
                  <a:pt x="8465368" y="1391032"/>
                </a:lnTo>
                <a:lnTo>
                  <a:pt x="0" y="1391032"/>
                </a:lnTo>
                <a:close/>
              </a:path>
            </a:pathLst>
          </a:custGeom>
          <a:solidFill>
            <a:srgbClr val="B3C6E0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2" name="Полилиния: фигура 81">
            <a:extLst>
              <a:ext uri="{FF2B5EF4-FFF2-40B4-BE49-F238E27FC236}">
                <a16:creationId xmlns:a16="http://schemas.microsoft.com/office/drawing/2014/main" id="{FF5CC789-2379-4FC9-AE82-5CB94659A244}"/>
              </a:ext>
            </a:extLst>
          </p:cNvPr>
          <p:cNvSpPr/>
          <p:nvPr/>
        </p:nvSpPr>
        <p:spPr>
          <a:xfrm>
            <a:off x="332094" y="3030758"/>
            <a:ext cx="2580954" cy="3575109"/>
          </a:xfrm>
          <a:custGeom>
            <a:avLst/>
            <a:gdLst>
              <a:gd name="connsiteX0" fmla="*/ 0 w 8465367"/>
              <a:gd name="connsiteY0" fmla="*/ 0 h 1391032"/>
              <a:gd name="connsiteX1" fmla="*/ 8465368 w 8465367"/>
              <a:gd name="connsiteY1" fmla="*/ 0 h 1391032"/>
              <a:gd name="connsiteX2" fmla="*/ 8465368 w 8465367"/>
              <a:gd name="connsiteY2" fmla="*/ 1391032 h 1391032"/>
              <a:gd name="connsiteX3" fmla="*/ 0 w 8465367"/>
              <a:gd name="connsiteY3" fmla="*/ 1391032 h 139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5367" h="1391032">
                <a:moveTo>
                  <a:pt x="0" y="0"/>
                </a:moveTo>
                <a:lnTo>
                  <a:pt x="8465368" y="0"/>
                </a:lnTo>
                <a:lnTo>
                  <a:pt x="8465368" y="1391032"/>
                </a:lnTo>
                <a:lnTo>
                  <a:pt x="0" y="1391032"/>
                </a:lnTo>
                <a:close/>
              </a:path>
            </a:pathLst>
          </a:custGeom>
          <a:solidFill>
            <a:srgbClr val="B3C6E0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4" name="Полилиния: фигура 83">
            <a:extLst>
              <a:ext uri="{FF2B5EF4-FFF2-40B4-BE49-F238E27FC236}">
                <a16:creationId xmlns:a16="http://schemas.microsoft.com/office/drawing/2014/main" id="{35D5B169-DFF5-41A2-8029-87846B2464D8}"/>
              </a:ext>
            </a:extLst>
          </p:cNvPr>
          <p:cNvSpPr/>
          <p:nvPr/>
        </p:nvSpPr>
        <p:spPr>
          <a:xfrm>
            <a:off x="3701660" y="4459087"/>
            <a:ext cx="2436509" cy="422513"/>
          </a:xfrm>
          <a:custGeom>
            <a:avLst/>
            <a:gdLst>
              <a:gd name="connsiteX0" fmla="*/ 0 w 8166208"/>
              <a:gd name="connsiteY0" fmla="*/ 0 h 422513"/>
              <a:gd name="connsiteX1" fmla="*/ 8166209 w 8166208"/>
              <a:gd name="connsiteY1" fmla="*/ 0 h 422513"/>
              <a:gd name="connsiteX2" fmla="*/ 8166209 w 8166208"/>
              <a:gd name="connsiteY2" fmla="*/ 422513 h 422513"/>
              <a:gd name="connsiteX3" fmla="*/ 0 w 8166208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66208" h="422513">
                <a:moveTo>
                  <a:pt x="0" y="0"/>
                </a:moveTo>
                <a:lnTo>
                  <a:pt x="8166209" y="0"/>
                </a:lnTo>
                <a:lnTo>
                  <a:pt x="8166209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5" name="Полилиния: фигура 84">
            <a:extLst>
              <a:ext uri="{FF2B5EF4-FFF2-40B4-BE49-F238E27FC236}">
                <a16:creationId xmlns:a16="http://schemas.microsoft.com/office/drawing/2014/main" id="{B1D0FAC5-2E36-4849-BA43-A3A65D90A46F}"/>
              </a:ext>
            </a:extLst>
          </p:cNvPr>
          <p:cNvSpPr/>
          <p:nvPr/>
        </p:nvSpPr>
        <p:spPr>
          <a:xfrm>
            <a:off x="3701660" y="3976768"/>
            <a:ext cx="2445718" cy="422513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6" name="Полилиния: фигура 85">
            <a:extLst>
              <a:ext uri="{FF2B5EF4-FFF2-40B4-BE49-F238E27FC236}">
                <a16:creationId xmlns:a16="http://schemas.microsoft.com/office/drawing/2014/main" id="{FE59B79E-CCD2-4C27-AD00-78BE8EADB435}"/>
              </a:ext>
            </a:extLst>
          </p:cNvPr>
          <p:cNvSpPr/>
          <p:nvPr/>
        </p:nvSpPr>
        <p:spPr>
          <a:xfrm>
            <a:off x="3701660" y="5418116"/>
            <a:ext cx="2448175" cy="422513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7" name="Полилиния: фигура 86">
            <a:extLst>
              <a:ext uri="{FF2B5EF4-FFF2-40B4-BE49-F238E27FC236}">
                <a16:creationId xmlns:a16="http://schemas.microsoft.com/office/drawing/2014/main" id="{F6885524-00AC-48F3-80DF-C744D4398842}"/>
              </a:ext>
            </a:extLst>
          </p:cNvPr>
          <p:cNvSpPr/>
          <p:nvPr/>
        </p:nvSpPr>
        <p:spPr>
          <a:xfrm>
            <a:off x="3701660" y="5924466"/>
            <a:ext cx="2459838" cy="403329"/>
          </a:xfrm>
          <a:custGeom>
            <a:avLst/>
            <a:gdLst>
              <a:gd name="connsiteX0" fmla="*/ 0 w 2656069"/>
              <a:gd name="connsiteY0" fmla="*/ 0 h 422513"/>
              <a:gd name="connsiteX1" fmla="*/ 2656070 w 2656069"/>
              <a:gd name="connsiteY1" fmla="*/ 0 h 422513"/>
              <a:gd name="connsiteX2" fmla="*/ 2656070 w 2656069"/>
              <a:gd name="connsiteY2" fmla="*/ 422513 h 422513"/>
              <a:gd name="connsiteX3" fmla="*/ 0 w 2656069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069" h="422513">
                <a:moveTo>
                  <a:pt x="0" y="0"/>
                </a:moveTo>
                <a:lnTo>
                  <a:pt x="2656070" y="0"/>
                </a:lnTo>
                <a:lnTo>
                  <a:pt x="2656070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0" name="Полилиния: фигура 89">
            <a:extLst>
              <a:ext uri="{FF2B5EF4-FFF2-40B4-BE49-F238E27FC236}">
                <a16:creationId xmlns:a16="http://schemas.microsoft.com/office/drawing/2014/main" id="{EE081844-15E5-480A-97D6-D72695783C56}"/>
              </a:ext>
            </a:extLst>
          </p:cNvPr>
          <p:cNvSpPr/>
          <p:nvPr/>
        </p:nvSpPr>
        <p:spPr>
          <a:xfrm>
            <a:off x="7024187" y="5075430"/>
            <a:ext cx="1434991" cy="439212"/>
          </a:xfrm>
          <a:custGeom>
            <a:avLst/>
            <a:gdLst>
              <a:gd name="connsiteX0" fmla="*/ 0 w 952376"/>
              <a:gd name="connsiteY0" fmla="*/ 0 h 477998"/>
              <a:gd name="connsiteX1" fmla="*/ 952376 w 952376"/>
              <a:gd name="connsiteY1" fmla="*/ 0 h 477998"/>
              <a:gd name="connsiteX2" fmla="*/ 952376 w 952376"/>
              <a:gd name="connsiteY2" fmla="*/ 477999 h 477998"/>
              <a:gd name="connsiteX3" fmla="*/ 0 w 95237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376" h="477998">
                <a:moveTo>
                  <a:pt x="0" y="0"/>
                </a:moveTo>
                <a:lnTo>
                  <a:pt x="952376" y="0"/>
                </a:lnTo>
                <a:lnTo>
                  <a:pt x="95237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FFFFFF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1" name="Полилиния: фигура 90">
            <a:extLst>
              <a:ext uri="{FF2B5EF4-FFF2-40B4-BE49-F238E27FC236}">
                <a16:creationId xmlns:a16="http://schemas.microsoft.com/office/drawing/2014/main" id="{3221A39E-654B-4C0B-B48E-9D2BD63E56CD}"/>
              </a:ext>
            </a:extLst>
          </p:cNvPr>
          <p:cNvSpPr/>
          <p:nvPr/>
        </p:nvSpPr>
        <p:spPr>
          <a:xfrm>
            <a:off x="7024188" y="5573158"/>
            <a:ext cx="1435108" cy="434813"/>
          </a:xfrm>
          <a:custGeom>
            <a:avLst/>
            <a:gdLst>
              <a:gd name="connsiteX0" fmla="*/ 0 w 952376"/>
              <a:gd name="connsiteY0" fmla="*/ 0 h 477998"/>
              <a:gd name="connsiteX1" fmla="*/ 952376 w 952376"/>
              <a:gd name="connsiteY1" fmla="*/ 0 h 477998"/>
              <a:gd name="connsiteX2" fmla="*/ 952376 w 952376"/>
              <a:gd name="connsiteY2" fmla="*/ 477999 h 477998"/>
              <a:gd name="connsiteX3" fmla="*/ 0 w 95237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376" h="477998">
                <a:moveTo>
                  <a:pt x="0" y="0"/>
                </a:moveTo>
                <a:lnTo>
                  <a:pt x="952376" y="0"/>
                </a:lnTo>
                <a:lnTo>
                  <a:pt x="95237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FFFFFF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2" name="Полилиния: фигура 91">
            <a:extLst>
              <a:ext uri="{FF2B5EF4-FFF2-40B4-BE49-F238E27FC236}">
                <a16:creationId xmlns:a16="http://schemas.microsoft.com/office/drawing/2014/main" id="{7DD31C85-F769-4F94-A944-D627F65019FA}"/>
              </a:ext>
            </a:extLst>
          </p:cNvPr>
          <p:cNvSpPr/>
          <p:nvPr/>
        </p:nvSpPr>
        <p:spPr>
          <a:xfrm>
            <a:off x="7025637" y="4543486"/>
            <a:ext cx="1422804" cy="449170"/>
          </a:xfrm>
          <a:custGeom>
            <a:avLst/>
            <a:gdLst>
              <a:gd name="connsiteX0" fmla="*/ 0 w 952376"/>
              <a:gd name="connsiteY0" fmla="*/ 0 h 477998"/>
              <a:gd name="connsiteX1" fmla="*/ 952376 w 952376"/>
              <a:gd name="connsiteY1" fmla="*/ 0 h 477998"/>
              <a:gd name="connsiteX2" fmla="*/ 952376 w 952376"/>
              <a:gd name="connsiteY2" fmla="*/ 477999 h 477998"/>
              <a:gd name="connsiteX3" fmla="*/ 0 w 95237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376" h="477998">
                <a:moveTo>
                  <a:pt x="0" y="0"/>
                </a:moveTo>
                <a:lnTo>
                  <a:pt x="952376" y="0"/>
                </a:lnTo>
                <a:lnTo>
                  <a:pt x="95237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FFFFFF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9" name="Полилиния: фигура 98">
            <a:extLst>
              <a:ext uri="{FF2B5EF4-FFF2-40B4-BE49-F238E27FC236}">
                <a16:creationId xmlns:a16="http://schemas.microsoft.com/office/drawing/2014/main" id="{B13C3704-410C-4CB9-B558-25EAE815E92B}"/>
              </a:ext>
            </a:extLst>
          </p:cNvPr>
          <p:cNvSpPr/>
          <p:nvPr/>
        </p:nvSpPr>
        <p:spPr>
          <a:xfrm>
            <a:off x="444137" y="4408280"/>
            <a:ext cx="2255774" cy="584376"/>
          </a:xfrm>
          <a:custGeom>
            <a:avLst/>
            <a:gdLst>
              <a:gd name="connsiteX0" fmla="*/ 0 w 971996"/>
              <a:gd name="connsiteY0" fmla="*/ 0 h 477998"/>
              <a:gd name="connsiteX1" fmla="*/ 971996 w 971996"/>
              <a:gd name="connsiteY1" fmla="*/ 0 h 477998"/>
              <a:gd name="connsiteX2" fmla="*/ 971996 w 971996"/>
              <a:gd name="connsiteY2" fmla="*/ 477999 h 477998"/>
              <a:gd name="connsiteX3" fmla="*/ 0 w 97199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996" h="477998">
                <a:moveTo>
                  <a:pt x="0" y="0"/>
                </a:moveTo>
                <a:lnTo>
                  <a:pt x="971996" y="0"/>
                </a:lnTo>
                <a:lnTo>
                  <a:pt x="97199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00" name="Полилиния: фигура 99">
            <a:extLst>
              <a:ext uri="{FF2B5EF4-FFF2-40B4-BE49-F238E27FC236}">
                <a16:creationId xmlns:a16="http://schemas.microsoft.com/office/drawing/2014/main" id="{7A931FD7-5D22-4C47-958A-02C5A9AD1C3A}"/>
              </a:ext>
            </a:extLst>
          </p:cNvPr>
          <p:cNvSpPr/>
          <p:nvPr/>
        </p:nvSpPr>
        <p:spPr>
          <a:xfrm>
            <a:off x="444137" y="5123538"/>
            <a:ext cx="2255774" cy="573757"/>
          </a:xfrm>
          <a:custGeom>
            <a:avLst/>
            <a:gdLst>
              <a:gd name="connsiteX0" fmla="*/ 0 w 952376"/>
              <a:gd name="connsiteY0" fmla="*/ 0 h 477998"/>
              <a:gd name="connsiteX1" fmla="*/ 952376 w 952376"/>
              <a:gd name="connsiteY1" fmla="*/ 0 h 477998"/>
              <a:gd name="connsiteX2" fmla="*/ 952376 w 952376"/>
              <a:gd name="connsiteY2" fmla="*/ 477999 h 477998"/>
              <a:gd name="connsiteX3" fmla="*/ 0 w 95237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376" h="477998">
                <a:moveTo>
                  <a:pt x="0" y="0"/>
                </a:moveTo>
                <a:lnTo>
                  <a:pt x="952376" y="0"/>
                </a:lnTo>
                <a:lnTo>
                  <a:pt x="95237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01" name="Полилиния: фигура 100">
            <a:extLst>
              <a:ext uri="{FF2B5EF4-FFF2-40B4-BE49-F238E27FC236}">
                <a16:creationId xmlns:a16="http://schemas.microsoft.com/office/drawing/2014/main" id="{BD15F185-B16A-4F5D-A8F3-6EDE7B9586DF}"/>
              </a:ext>
            </a:extLst>
          </p:cNvPr>
          <p:cNvSpPr/>
          <p:nvPr/>
        </p:nvSpPr>
        <p:spPr>
          <a:xfrm>
            <a:off x="444138" y="3682621"/>
            <a:ext cx="2255773" cy="612734"/>
          </a:xfrm>
          <a:custGeom>
            <a:avLst/>
            <a:gdLst>
              <a:gd name="connsiteX0" fmla="*/ 0 w 5074540"/>
              <a:gd name="connsiteY0" fmla="*/ 0 h 477998"/>
              <a:gd name="connsiteX1" fmla="*/ 5074541 w 5074540"/>
              <a:gd name="connsiteY1" fmla="*/ 0 h 477998"/>
              <a:gd name="connsiteX2" fmla="*/ 5074541 w 5074540"/>
              <a:gd name="connsiteY2" fmla="*/ 477999 h 477998"/>
              <a:gd name="connsiteX3" fmla="*/ 0 w 5074540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540" h="477998">
                <a:moveTo>
                  <a:pt x="0" y="0"/>
                </a:moveTo>
                <a:lnTo>
                  <a:pt x="5074541" y="0"/>
                </a:lnTo>
                <a:lnTo>
                  <a:pt x="5074541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03" name="Полилиния: фигура 102">
            <a:extLst>
              <a:ext uri="{FF2B5EF4-FFF2-40B4-BE49-F238E27FC236}">
                <a16:creationId xmlns:a16="http://schemas.microsoft.com/office/drawing/2014/main" id="{0F19465B-6359-495B-8F0D-1963C3667233}"/>
              </a:ext>
            </a:extLst>
          </p:cNvPr>
          <p:cNvSpPr/>
          <p:nvPr/>
        </p:nvSpPr>
        <p:spPr>
          <a:xfrm>
            <a:off x="456995" y="5823831"/>
            <a:ext cx="2242916" cy="591398"/>
          </a:xfrm>
          <a:custGeom>
            <a:avLst/>
            <a:gdLst>
              <a:gd name="connsiteX0" fmla="*/ 0 w 976496"/>
              <a:gd name="connsiteY0" fmla="*/ 0 h 477998"/>
              <a:gd name="connsiteX1" fmla="*/ 976496 w 976496"/>
              <a:gd name="connsiteY1" fmla="*/ 0 h 477998"/>
              <a:gd name="connsiteX2" fmla="*/ 976496 w 976496"/>
              <a:gd name="connsiteY2" fmla="*/ 477999 h 477998"/>
              <a:gd name="connsiteX3" fmla="*/ 0 w 97649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496" h="477998">
                <a:moveTo>
                  <a:pt x="0" y="0"/>
                </a:moveTo>
                <a:lnTo>
                  <a:pt x="976496" y="0"/>
                </a:lnTo>
                <a:lnTo>
                  <a:pt x="97649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103B92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BDCD503-0F7E-4105-8740-DD8B6420BD11}"/>
              </a:ext>
            </a:extLst>
          </p:cNvPr>
          <p:cNvSpPr txBox="1"/>
          <p:nvPr/>
        </p:nvSpPr>
        <p:spPr>
          <a:xfrm>
            <a:off x="6875031" y="3891845"/>
            <a:ext cx="1734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Montserrat" panose="00000500000000000000" pitchFamily="2" charset="-52"/>
              </a:rPr>
              <a:t>Реестры </a:t>
            </a:r>
          </a:p>
          <a:p>
            <a:pPr algn="ctr"/>
            <a:r>
              <a:rPr lang="ru-RU" sz="1200" dirty="0">
                <a:latin typeface="Montserrat" panose="00000500000000000000" pitchFamily="2" charset="-52"/>
              </a:rPr>
              <a:t>(Единые сервисы) </a:t>
            </a:r>
          </a:p>
          <a:p>
            <a:pPr algn="ctr"/>
            <a:r>
              <a:rPr lang="ru-RU" sz="1200" dirty="0">
                <a:latin typeface="Montserrat" panose="00000500000000000000" pitchFamily="2" charset="-52"/>
              </a:rPr>
              <a:t>ГИБДД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4C2FB5B-59E2-4538-B38C-2CD1A18769C2}"/>
              </a:ext>
            </a:extLst>
          </p:cNvPr>
          <p:cNvSpPr txBox="1"/>
          <p:nvPr/>
        </p:nvSpPr>
        <p:spPr>
          <a:xfrm>
            <a:off x="7360897" y="4651575"/>
            <a:ext cx="7615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Montserrat" panose="00000500000000000000" pitchFamily="2" charset="-52"/>
              </a:rPr>
              <a:t>Реестр ТС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25A090C-8B71-4083-BDFB-6C6194FEF78D}"/>
              </a:ext>
            </a:extLst>
          </p:cNvPr>
          <p:cNvSpPr txBox="1"/>
          <p:nvPr/>
        </p:nvSpPr>
        <p:spPr>
          <a:xfrm>
            <a:off x="7112919" y="5610379"/>
            <a:ext cx="1233461" cy="338554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ctr"/>
            <a:r>
              <a:rPr lang="ru-RU" sz="800" dirty="0">
                <a:latin typeface="Montserrat" panose="00000500000000000000" pitchFamily="2" charset="-52"/>
              </a:rPr>
              <a:t>Реестр изготовителей ГРЗ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525890A-C69D-46B0-8CA4-8F9A4A403832}"/>
              </a:ext>
            </a:extLst>
          </p:cNvPr>
          <p:cNvSpPr txBox="1"/>
          <p:nvPr/>
        </p:nvSpPr>
        <p:spPr>
          <a:xfrm>
            <a:off x="7124934" y="5104895"/>
            <a:ext cx="1241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Montserrat" panose="00000500000000000000" pitchFamily="2" charset="-52"/>
              </a:rPr>
              <a:t>Реестр </a:t>
            </a:r>
            <a:r>
              <a:rPr lang="ru-RU" sz="800" dirty="0" err="1">
                <a:latin typeface="Montserrat" panose="00000500000000000000" pitchFamily="2" charset="-52"/>
              </a:rPr>
              <a:t>спецорганизаций</a:t>
            </a:r>
            <a:endParaRPr lang="ru-RU" sz="800" dirty="0">
              <a:latin typeface="Montserrat" panose="00000500000000000000" pitchFamily="2" charset="-52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D23510F-E30E-4852-B14E-6E1F45F609DD}"/>
              </a:ext>
            </a:extLst>
          </p:cNvPr>
          <p:cNvSpPr txBox="1"/>
          <p:nvPr/>
        </p:nvSpPr>
        <p:spPr>
          <a:xfrm>
            <a:off x="322885" y="3855762"/>
            <a:ext cx="2505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ФИС ГИБДД-М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C149E1BA-5D4B-43BA-B670-823989786930}"/>
              </a:ext>
            </a:extLst>
          </p:cNvPr>
          <p:cNvSpPr txBox="1"/>
          <p:nvPr/>
        </p:nvSpPr>
        <p:spPr>
          <a:xfrm>
            <a:off x="468189" y="5290513"/>
            <a:ext cx="2267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ЕИАС БДД МВД России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30724F9-C687-4400-B5D9-8BEE480EC8F4}"/>
              </a:ext>
            </a:extLst>
          </p:cNvPr>
          <p:cNvSpPr txBox="1"/>
          <p:nvPr/>
        </p:nvSpPr>
        <p:spPr>
          <a:xfrm>
            <a:off x="591517" y="4592593"/>
            <a:ext cx="1888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Сервис «Паутина»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361DE177-E56C-41C2-9BDD-D6330E051CF0}"/>
              </a:ext>
            </a:extLst>
          </p:cNvPr>
          <p:cNvSpPr txBox="1"/>
          <p:nvPr/>
        </p:nvSpPr>
        <p:spPr>
          <a:xfrm>
            <a:off x="409129" y="5985595"/>
            <a:ext cx="22504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bg1"/>
                </a:solidFill>
                <a:latin typeface="Montserrat" panose="00000500000000000000" pitchFamily="2" charset="-52"/>
              </a:rPr>
              <a:t>ЕАИСТО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6F65353-EDDD-4E49-B938-4DE1A2E17093}"/>
              </a:ext>
            </a:extLst>
          </p:cNvPr>
          <p:cNvSpPr txBox="1"/>
          <p:nvPr/>
        </p:nvSpPr>
        <p:spPr>
          <a:xfrm>
            <a:off x="4230274" y="4085292"/>
            <a:ext cx="1412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Транспортная </a:t>
            </a:r>
            <a:r>
              <a:rPr lang="ru-RU" sz="8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система</a:t>
            </a:r>
            <a:endParaRPr lang="ru-RU" sz="800" dirty="0">
              <a:solidFill>
                <a:schemeClr val="bg1"/>
              </a:solidFill>
              <a:latin typeface="Montserrat" panose="00000500000000000000" pitchFamily="2" charset="-52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670B9CE-7CFA-4D6B-9250-A943AF087554}"/>
              </a:ext>
            </a:extLst>
          </p:cNvPr>
          <p:cNvSpPr txBox="1"/>
          <p:nvPr/>
        </p:nvSpPr>
        <p:spPr>
          <a:xfrm>
            <a:off x="3713323" y="6028000"/>
            <a:ext cx="24365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управления жизненным циклом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71A848-0830-4039-AA4F-8CB1F01E8CC7}"/>
              </a:ext>
            </a:extLst>
          </p:cNvPr>
          <p:cNvSpPr txBox="1"/>
          <p:nvPr/>
        </p:nvSpPr>
        <p:spPr>
          <a:xfrm>
            <a:off x="3744061" y="5518515"/>
            <a:ext cx="2334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мониторинга бизнес-метрик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17223A4-C387-48C5-BA2B-64FE6B341E7E}"/>
              </a:ext>
            </a:extLst>
          </p:cNvPr>
          <p:cNvSpPr txBox="1"/>
          <p:nvPr/>
        </p:nvSpPr>
        <p:spPr>
          <a:xfrm>
            <a:off x="3917465" y="4509452"/>
            <a:ext cx="202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общих каталогов и 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справочников ЕЦП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34628BD-1D98-4F57-A4EE-54FEA62C4F67}"/>
              </a:ext>
            </a:extLst>
          </p:cNvPr>
          <p:cNvSpPr txBox="1"/>
          <p:nvPr/>
        </p:nvSpPr>
        <p:spPr>
          <a:xfrm>
            <a:off x="3653892" y="3486247"/>
            <a:ext cx="2442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Montserrat" panose="00000500000000000000" pitchFamily="2" charset="-52"/>
              </a:rPr>
              <a:t>Система обеспечения информационной безопасности</a:t>
            </a:r>
          </a:p>
        </p:txBody>
      </p:sp>
      <p:sp>
        <p:nvSpPr>
          <p:cNvPr id="60" name="Полилиния: фигура 83">
            <a:extLst>
              <a:ext uri="{FF2B5EF4-FFF2-40B4-BE49-F238E27FC236}">
                <a16:creationId xmlns:a16="http://schemas.microsoft.com/office/drawing/2014/main" id="{35D5B169-DFF5-41A2-8029-87846B2464D8}"/>
              </a:ext>
            </a:extLst>
          </p:cNvPr>
          <p:cNvSpPr/>
          <p:nvPr/>
        </p:nvSpPr>
        <p:spPr>
          <a:xfrm>
            <a:off x="3701660" y="4937141"/>
            <a:ext cx="2436509" cy="422513"/>
          </a:xfrm>
          <a:custGeom>
            <a:avLst/>
            <a:gdLst>
              <a:gd name="connsiteX0" fmla="*/ 0 w 8166208"/>
              <a:gd name="connsiteY0" fmla="*/ 0 h 422513"/>
              <a:gd name="connsiteX1" fmla="*/ 8166209 w 8166208"/>
              <a:gd name="connsiteY1" fmla="*/ 0 h 422513"/>
              <a:gd name="connsiteX2" fmla="*/ 8166209 w 8166208"/>
              <a:gd name="connsiteY2" fmla="*/ 422513 h 422513"/>
              <a:gd name="connsiteX3" fmla="*/ 0 w 8166208"/>
              <a:gd name="connsiteY3" fmla="*/ 422513 h 42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66208" h="422513">
                <a:moveTo>
                  <a:pt x="0" y="0"/>
                </a:moveTo>
                <a:lnTo>
                  <a:pt x="8166209" y="0"/>
                </a:lnTo>
                <a:lnTo>
                  <a:pt x="8166209" y="422513"/>
                </a:lnTo>
                <a:lnTo>
                  <a:pt x="0" y="422513"/>
                </a:lnTo>
                <a:close/>
              </a:path>
            </a:pathLst>
          </a:custGeom>
          <a:solidFill>
            <a:srgbClr val="0A2A6A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E01CB34-EAF0-4CEC-B372-7ED51F56C274}"/>
              </a:ext>
            </a:extLst>
          </p:cNvPr>
          <p:cNvSpPr txBox="1"/>
          <p:nvPr/>
        </p:nvSpPr>
        <p:spPr>
          <a:xfrm>
            <a:off x="3845461" y="4992656"/>
            <a:ext cx="221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solidFill>
                  <a:schemeClr val="bg1"/>
                </a:solidFill>
                <a:latin typeface="Montserrat" panose="00000500000000000000" pitchFamily="2" charset="-52"/>
              </a:rPr>
              <a:t>Система </a:t>
            </a:r>
            <a:r>
              <a:rPr lang="ru-RU" sz="800" dirty="0">
                <a:solidFill>
                  <a:schemeClr val="bg1"/>
                </a:solidFill>
                <a:latin typeface="Montserrat" panose="00000500000000000000" pitchFamily="2" charset="-52"/>
              </a:rPr>
              <a:t>«Получение и предоставление сведений»</a:t>
            </a:r>
          </a:p>
        </p:txBody>
      </p:sp>
      <p:sp>
        <p:nvSpPr>
          <p:cNvPr id="43" name="Полилиния: фигура 18">
            <a:extLst>
              <a:ext uri="{FF2B5EF4-FFF2-40B4-BE49-F238E27FC236}">
                <a16:creationId xmlns:a16="http://schemas.microsoft.com/office/drawing/2014/main" id="{8380D75E-F2FC-46A6-88F3-C4E5A3BEDEF5}"/>
              </a:ext>
            </a:extLst>
          </p:cNvPr>
          <p:cNvSpPr/>
          <p:nvPr/>
        </p:nvSpPr>
        <p:spPr>
          <a:xfrm>
            <a:off x="6450129" y="1641711"/>
            <a:ext cx="1361212" cy="519528"/>
          </a:xfrm>
          <a:custGeom>
            <a:avLst/>
            <a:gdLst>
              <a:gd name="connsiteX0" fmla="*/ 0 w 1361212"/>
              <a:gd name="connsiteY0" fmla="*/ 0 h 519528"/>
              <a:gd name="connsiteX1" fmla="*/ 1361213 w 1361212"/>
              <a:gd name="connsiteY1" fmla="*/ 0 h 519528"/>
              <a:gd name="connsiteX2" fmla="*/ 1361213 w 1361212"/>
              <a:gd name="connsiteY2" fmla="*/ 519528 h 519528"/>
              <a:gd name="connsiteX3" fmla="*/ 0 w 1361212"/>
              <a:gd name="connsiteY3" fmla="*/ 519528 h 51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212" h="519528">
                <a:moveTo>
                  <a:pt x="0" y="0"/>
                </a:moveTo>
                <a:lnTo>
                  <a:pt x="1361213" y="0"/>
                </a:lnTo>
                <a:lnTo>
                  <a:pt x="1361213" y="519528"/>
                </a:lnTo>
                <a:lnTo>
                  <a:pt x="0" y="519528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1C103B-E9D4-40E2-85F4-BDC2ECF27E47}"/>
              </a:ext>
            </a:extLst>
          </p:cNvPr>
          <p:cNvSpPr txBox="1"/>
          <p:nvPr/>
        </p:nvSpPr>
        <p:spPr>
          <a:xfrm>
            <a:off x="3401530" y="1277487"/>
            <a:ext cx="4565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dirty="0">
                <a:latin typeface="Montserrat" panose="00000500000000000000" pitchFamily="2" charset="-52"/>
              </a:rPr>
              <a:t>Инфраструктура предоставления </a:t>
            </a:r>
            <a:r>
              <a:rPr lang="ru-RU" sz="1200" dirty="0" err="1">
                <a:latin typeface="Montserrat" panose="00000500000000000000" pitchFamily="2" charset="-52"/>
              </a:rPr>
              <a:t>госуслуг</a:t>
            </a:r>
            <a:r>
              <a:rPr lang="ru-RU" sz="1200" dirty="0">
                <a:latin typeface="Montserrat" panose="00000500000000000000" pitchFamily="2" charset="-52"/>
              </a:rPr>
              <a:t> в </a:t>
            </a:r>
            <a:r>
              <a:rPr lang="ru-RU" sz="1200" dirty="0" err="1">
                <a:latin typeface="Montserrat" panose="00000500000000000000" pitchFamily="2" charset="-52"/>
              </a:rPr>
              <a:t>эл.форме</a:t>
            </a:r>
            <a:endParaRPr lang="ru-RU" sz="1200" dirty="0">
              <a:latin typeface="Montserrat" panose="00000500000000000000" pitchFamily="2" charset="-52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A8925D4-A7BF-4C2A-BD76-99F27117ACA5}"/>
              </a:ext>
            </a:extLst>
          </p:cNvPr>
          <p:cNvSpPr txBox="1"/>
          <p:nvPr/>
        </p:nvSpPr>
        <p:spPr>
          <a:xfrm>
            <a:off x="769610" y="1771233"/>
            <a:ext cx="604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>
                <a:solidFill>
                  <a:srgbClr val="E9EAEF"/>
                </a:solidFill>
                <a:latin typeface="Montserrat" panose="00000500000000000000" pitchFamily="2" charset="-52"/>
              </a:rPr>
              <a:t>ЕПГУ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396338-159E-4D7B-A2AE-C371842F0E7C}"/>
              </a:ext>
            </a:extLst>
          </p:cNvPr>
          <p:cNvSpPr txBox="1"/>
          <p:nvPr/>
        </p:nvSpPr>
        <p:spPr>
          <a:xfrm>
            <a:off x="2453714" y="1762976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>
                <a:solidFill>
                  <a:srgbClr val="E9EAEF"/>
                </a:solidFill>
                <a:latin typeface="Montserrat" panose="00000500000000000000" pitchFamily="2" charset="-52"/>
              </a:rPr>
              <a:t>ЕСИА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01DE418-0770-43EE-B281-1DD9CFDC6C10}"/>
              </a:ext>
            </a:extLst>
          </p:cNvPr>
          <p:cNvSpPr txBox="1"/>
          <p:nvPr/>
        </p:nvSpPr>
        <p:spPr>
          <a:xfrm>
            <a:off x="3824896" y="1762976"/>
            <a:ext cx="80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>
                <a:solidFill>
                  <a:srgbClr val="E9EAEF"/>
                </a:solidFill>
                <a:latin typeface="Montserrat" panose="00000500000000000000" pitchFamily="2" charset="-52"/>
              </a:rPr>
              <a:t>ЕС НСИ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1ADE7B-E006-46EE-B10B-1C35118CF9F5}"/>
              </a:ext>
            </a:extLst>
          </p:cNvPr>
          <p:cNvSpPr txBox="1"/>
          <p:nvPr/>
        </p:nvSpPr>
        <p:spPr>
          <a:xfrm>
            <a:off x="6797150" y="1762976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>
                <a:solidFill>
                  <a:srgbClr val="E9EAEF"/>
                </a:solidFill>
                <a:latin typeface="Montserrat" panose="00000500000000000000" pitchFamily="2" charset="-52"/>
              </a:rPr>
              <a:t>СМЭВ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F1E4844-261D-4589-80D4-3DA1A20AB205}"/>
              </a:ext>
            </a:extLst>
          </p:cNvPr>
          <p:cNvSpPr txBox="1"/>
          <p:nvPr/>
        </p:nvSpPr>
        <p:spPr>
          <a:xfrm>
            <a:off x="5156663" y="1762976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>
                <a:solidFill>
                  <a:srgbClr val="E9EAEF"/>
                </a:solidFill>
                <a:latin typeface="Montserrat" panose="00000500000000000000" pitchFamily="2" charset="-52"/>
              </a:rPr>
              <a:t>ЕИП НСУД</a:t>
            </a:r>
          </a:p>
        </p:txBody>
      </p:sp>
      <p:sp>
        <p:nvSpPr>
          <p:cNvPr id="56" name="Полилиния: фигура 9">
            <a:extLst>
              <a:ext uri="{FF2B5EF4-FFF2-40B4-BE49-F238E27FC236}">
                <a16:creationId xmlns:a16="http://schemas.microsoft.com/office/drawing/2014/main" id="{44587F4E-1869-4E4E-8CF6-5D26DBB1C5D4}"/>
              </a:ext>
            </a:extLst>
          </p:cNvPr>
          <p:cNvSpPr/>
          <p:nvPr/>
        </p:nvSpPr>
        <p:spPr>
          <a:xfrm>
            <a:off x="8979416" y="2111641"/>
            <a:ext cx="3004768" cy="3691142"/>
          </a:xfrm>
          <a:custGeom>
            <a:avLst/>
            <a:gdLst>
              <a:gd name="connsiteX0" fmla="*/ 0 w 3004768"/>
              <a:gd name="connsiteY0" fmla="*/ 0 h 3691142"/>
              <a:gd name="connsiteX1" fmla="*/ 3004769 w 3004768"/>
              <a:gd name="connsiteY1" fmla="*/ 0 h 3691142"/>
              <a:gd name="connsiteX2" fmla="*/ 3004769 w 3004768"/>
              <a:gd name="connsiteY2" fmla="*/ 3691142 h 3691142"/>
              <a:gd name="connsiteX3" fmla="*/ 1 w 3004768"/>
              <a:gd name="connsiteY3" fmla="*/ 3691142 h 369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768" h="3691142">
                <a:moveTo>
                  <a:pt x="0" y="0"/>
                </a:moveTo>
                <a:lnTo>
                  <a:pt x="3004769" y="0"/>
                </a:lnTo>
                <a:lnTo>
                  <a:pt x="3004769" y="3691142"/>
                </a:lnTo>
                <a:lnTo>
                  <a:pt x="1" y="3691142"/>
                </a:lnTo>
                <a:close/>
              </a:path>
            </a:pathLst>
          </a:custGeom>
          <a:noFill/>
          <a:ln w="19050" cap="flat">
            <a:solidFill>
              <a:srgbClr val="103B92"/>
            </a:solidFill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8" name="Полилиния: фигура 13">
            <a:extLst>
              <a:ext uri="{FF2B5EF4-FFF2-40B4-BE49-F238E27FC236}">
                <a16:creationId xmlns:a16="http://schemas.microsoft.com/office/drawing/2014/main" id="{5E4B25D9-489D-4E99-8FE9-0F477E6E4BA0}"/>
              </a:ext>
            </a:extLst>
          </p:cNvPr>
          <p:cNvSpPr/>
          <p:nvPr/>
        </p:nvSpPr>
        <p:spPr>
          <a:xfrm>
            <a:off x="9208301" y="1974057"/>
            <a:ext cx="850687" cy="580730"/>
          </a:xfrm>
          <a:custGeom>
            <a:avLst/>
            <a:gdLst>
              <a:gd name="connsiteX0" fmla="*/ 0 w 850687"/>
              <a:gd name="connsiteY0" fmla="*/ 0 h 519528"/>
              <a:gd name="connsiteX1" fmla="*/ 850688 w 850687"/>
              <a:gd name="connsiteY1" fmla="*/ 0 h 519528"/>
              <a:gd name="connsiteX2" fmla="*/ 850688 w 850687"/>
              <a:gd name="connsiteY2" fmla="*/ 519528 h 519528"/>
              <a:gd name="connsiteX3" fmla="*/ 0 w 850687"/>
              <a:gd name="connsiteY3" fmla="*/ 519528 h 51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87" h="519528">
                <a:moveTo>
                  <a:pt x="0" y="0"/>
                </a:moveTo>
                <a:lnTo>
                  <a:pt x="850688" y="0"/>
                </a:lnTo>
                <a:lnTo>
                  <a:pt x="850688" y="519528"/>
                </a:lnTo>
                <a:lnTo>
                  <a:pt x="0" y="519528"/>
                </a:lnTo>
                <a:close/>
              </a:path>
            </a:pathLst>
          </a:custGeom>
          <a:solidFill>
            <a:srgbClr val="0A2A6A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9" name="Полилиния: фигура 20">
            <a:extLst>
              <a:ext uri="{FF2B5EF4-FFF2-40B4-BE49-F238E27FC236}">
                <a16:creationId xmlns:a16="http://schemas.microsoft.com/office/drawing/2014/main" id="{7EBDD241-DDBF-453D-B460-D1B1A51E0B90}"/>
              </a:ext>
            </a:extLst>
          </p:cNvPr>
          <p:cNvSpPr/>
          <p:nvPr/>
        </p:nvSpPr>
        <p:spPr>
          <a:xfrm>
            <a:off x="9208301" y="2772412"/>
            <a:ext cx="1430708" cy="423866"/>
          </a:xfrm>
          <a:custGeom>
            <a:avLst/>
            <a:gdLst>
              <a:gd name="connsiteX0" fmla="*/ 0 w 1430708"/>
              <a:gd name="connsiteY0" fmla="*/ 0 h 423866"/>
              <a:gd name="connsiteX1" fmla="*/ 1430708 w 1430708"/>
              <a:gd name="connsiteY1" fmla="*/ 0 h 423866"/>
              <a:gd name="connsiteX2" fmla="*/ 1430708 w 1430708"/>
              <a:gd name="connsiteY2" fmla="*/ 423867 h 423866"/>
              <a:gd name="connsiteX3" fmla="*/ 0 w 1430708"/>
              <a:gd name="connsiteY3" fmla="*/ 423867 h 4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0708" h="423866">
                <a:moveTo>
                  <a:pt x="0" y="0"/>
                </a:moveTo>
                <a:lnTo>
                  <a:pt x="1430708" y="0"/>
                </a:lnTo>
                <a:lnTo>
                  <a:pt x="1430708" y="423867"/>
                </a:lnTo>
                <a:lnTo>
                  <a:pt x="0" y="423867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1" name="Полилиния: фигура 24">
            <a:extLst>
              <a:ext uri="{FF2B5EF4-FFF2-40B4-BE49-F238E27FC236}">
                <a16:creationId xmlns:a16="http://schemas.microsoft.com/office/drawing/2014/main" id="{979AD8CC-DD0D-4333-A3A1-AC5415AA946A}"/>
              </a:ext>
            </a:extLst>
          </p:cNvPr>
          <p:cNvSpPr/>
          <p:nvPr/>
        </p:nvSpPr>
        <p:spPr>
          <a:xfrm>
            <a:off x="9208301" y="4820420"/>
            <a:ext cx="1430708" cy="423866"/>
          </a:xfrm>
          <a:custGeom>
            <a:avLst/>
            <a:gdLst>
              <a:gd name="connsiteX0" fmla="*/ 0 w 1430708"/>
              <a:gd name="connsiteY0" fmla="*/ 0 h 423866"/>
              <a:gd name="connsiteX1" fmla="*/ 1430708 w 1430708"/>
              <a:gd name="connsiteY1" fmla="*/ 0 h 423866"/>
              <a:gd name="connsiteX2" fmla="*/ 1430708 w 1430708"/>
              <a:gd name="connsiteY2" fmla="*/ 423867 h 423866"/>
              <a:gd name="connsiteX3" fmla="*/ 0 w 1430708"/>
              <a:gd name="connsiteY3" fmla="*/ 423867 h 4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0708" h="423866">
                <a:moveTo>
                  <a:pt x="0" y="0"/>
                </a:moveTo>
                <a:lnTo>
                  <a:pt x="1430708" y="0"/>
                </a:lnTo>
                <a:lnTo>
                  <a:pt x="1430708" y="423867"/>
                </a:lnTo>
                <a:lnTo>
                  <a:pt x="0" y="423867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2" name="Полилиния: фигура 25">
            <a:extLst>
              <a:ext uri="{FF2B5EF4-FFF2-40B4-BE49-F238E27FC236}">
                <a16:creationId xmlns:a16="http://schemas.microsoft.com/office/drawing/2014/main" id="{BDAF40F9-7E36-4112-91A5-5B647AC3795A}"/>
              </a:ext>
            </a:extLst>
          </p:cNvPr>
          <p:cNvSpPr/>
          <p:nvPr/>
        </p:nvSpPr>
        <p:spPr>
          <a:xfrm>
            <a:off x="10741705" y="2779727"/>
            <a:ext cx="1026958" cy="2464559"/>
          </a:xfrm>
          <a:custGeom>
            <a:avLst/>
            <a:gdLst>
              <a:gd name="connsiteX0" fmla="*/ 0 w 1026958"/>
              <a:gd name="connsiteY0" fmla="*/ 0 h 2464559"/>
              <a:gd name="connsiteX1" fmla="*/ 1026958 w 1026958"/>
              <a:gd name="connsiteY1" fmla="*/ 0 h 2464559"/>
              <a:gd name="connsiteX2" fmla="*/ 1026958 w 1026958"/>
              <a:gd name="connsiteY2" fmla="*/ 2464560 h 2464559"/>
              <a:gd name="connsiteX3" fmla="*/ 0 w 1026958"/>
              <a:gd name="connsiteY3" fmla="*/ 2464560 h 2464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6958" h="2464559">
                <a:moveTo>
                  <a:pt x="0" y="0"/>
                </a:moveTo>
                <a:lnTo>
                  <a:pt x="1026958" y="0"/>
                </a:lnTo>
                <a:lnTo>
                  <a:pt x="1026958" y="2464560"/>
                </a:lnTo>
                <a:lnTo>
                  <a:pt x="0" y="2464560"/>
                </a:lnTo>
                <a:close/>
              </a:path>
            </a:pathLst>
          </a:custGeom>
          <a:solidFill>
            <a:srgbClr val="103B92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3" name="Полилиния: фигура 26">
            <a:extLst>
              <a:ext uri="{FF2B5EF4-FFF2-40B4-BE49-F238E27FC236}">
                <a16:creationId xmlns:a16="http://schemas.microsoft.com/office/drawing/2014/main" id="{8EB6ADC6-1AE1-4ED2-B52F-997A63B57185}"/>
              </a:ext>
            </a:extLst>
          </p:cNvPr>
          <p:cNvSpPr/>
          <p:nvPr/>
        </p:nvSpPr>
        <p:spPr>
          <a:xfrm>
            <a:off x="10805714" y="3360591"/>
            <a:ext cx="898940" cy="347759"/>
          </a:xfrm>
          <a:custGeom>
            <a:avLst/>
            <a:gdLst>
              <a:gd name="connsiteX0" fmla="*/ 0 w 898940"/>
              <a:gd name="connsiteY0" fmla="*/ 0 h 347759"/>
              <a:gd name="connsiteX1" fmla="*/ 898941 w 898940"/>
              <a:gd name="connsiteY1" fmla="*/ 0 h 347759"/>
              <a:gd name="connsiteX2" fmla="*/ 898941 w 898940"/>
              <a:gd name="connsiteY2" fmla="*/ 347759 h 347759"/>
              <a:gd name="connsiteX3" fmla="*/ 0 w 898940"/>
              <a:gd name="connsiteY3" fmla="*/ 347759 h 347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8940" h="347759">
                <a:moveTo>
                  <a:pt x="0" y="0"/>
                </a:moveTo>
                <a:lnTo>
                  <a:pt x="898941" y="0"/>
                </a:lnTo>
                <a:lnTo>
                  <a:pt x="898941" y="347759"/>
                </a:lnTo>
                <a:lnTo>
                  <a:pt x="0" y="347759"/>
                </a:lnTo>
                <a:close/>
              </a:path>
            </a:pathLst>
          </a:custGeom>
          <a:solidFill>
            <a:srgbClr val="FFFFFF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4" name="Полилиния: фигура 27">
            <a:extLst>
              <a:ext uri="{FF2B5EF4-FFF2-40B4-BE49-F238E27FC236}">
                <a16:creationId xmlns:a16="http://schemas.microsoft.com/office/drawing/2014/main" id="{0D215552-7867-4EBB-BA1E-9B3E2B54058D}"/>
              </a:ext>
            </a:extLst>
          </p:cNvPr>
          <p:cNvSpPr/>
          <p:nvPr/>
        </p:nvSpPr>
        <p:spPr>
          <a:xfrm>
            <a:off x="10805714" y="3796416"/>
            <a:ext cx="898940" cy="347759"/>
          </a:xfrm>
          <a:custGeom>
            <a:avLst/>
            <a:gdLst>
              <a:gd name="connsiteX0" fmla="*/ 0 w 898940"/>
              <a:gd name="connsiteY0" fmla="*/ 0 h 347759"/>
              <a:gd name="connsiteX1" fmla="*/ 898941 w 898940"/>
              <a:gd name="connsiteY1" fmla="*/ 0 h 347759"/>
              <a:gd name="connsiteX2" fmla="*/ 898941 w 898940"/>
              <a:gd name="connsiteY2" fmla="*/ 347759 h 347759"/>
              <a:gd name="connsiteX3" fmla="*/ 0 w 898940"/>
              <a:gd name="connsiteY3" fmla="*/ 347759 h 347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8940" h="347759">
                <a:moveTo>
                  <a:pt x="0" y="0"/>
                </a:moveTo>
                <a:lnTo>
                  <a:pt x="898941" y="0"/>
                </a:lnTo>
                <a:lnTo>
                  <a:pt x="898941" y="347759"/>
                </a:lnTo>
                <a:lnTo>
                  <a:pt x="0" y="347759"/>
                </a:lnTo>
                <a:close/>
              </a:path>
            </a:pathLst>
          </a:custGeom>
          <a:solidFill>
            <a:srgbClr val="FFFFFF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5" name="Полилиния: фигура 28">
            <a:extLst>
              <a:ext uri="{FF2B5EF4-FFF2-40B4-BE49-F238E27FC236}">
                <a16:creationId xmlns:a16="http://schemas.microsoft.com/office/drawing/2014/main" id="{34485538-22B5-47F7-8E38-4CA4F372911A}"/>
              </a:ext>
            </a:extLst>
          </p:cNvPr>
          <p:cNvSpPr/>
          <p:nvPr/>
        </p:nvSpPr>
        <p:spPr>
          <a:xfrm>
            <a:off x="10805714" y="4820420"/>
            <a:ext cx="898940" cy="347759"/>
          </a:xfrm>
          <a:custGeom>
            <a:avLst/>
            <a:gdLst>
              <a:gd name="connsiteX0" fmla="*/ 0 w 898940"/>
              <a:gd name="connsiteY0" fmla="*/ 0 h 347759"/>
              <a:gd name="connsiteX1" fmla="*/ 898941 w 898940"/>
              <a:gd name="connsiteY1" fmla="*/ 0 h 347759"/>
              <a:gd name="connsiteX2" fmla="*/ 898941 w 898940"/>
              <a:gd name="connsiteY2" fmla="*/ 347759 h 347759"/>
              <a:gd name="connsiteX3" fmla="*/ 0 w 898940"/>
              <a:gd name="connsiteY3" fmla="*/ 347759 h 347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8940" h="347759">
                <a:moveTo>
                  <a:pt x="0" y="0"/>
                </a:moveTo>
                <a:lnTo>
                  <a:pt x="898941" y="0"/>
                </a:lnTo>
                <a:lnTo>
                  <a:pt x="898941" y="347759"/>
                </a:lnTo>
                <a:lnTo>
                  <a:pt x="0" y="347759"/>
                </a:lnTo>
                <a:close/>
              </a:path>
            </a:pathLst>
          </a:custGeom>
          <a:solidFill>
            <a:srgbClr val="FFFFFF"/>
          </a:solidFill>
          <a:ln w="1406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9B4879-11CA-4620-AA48-EEEF57488FA7}"/>
              </a:ext>
            </a:extLst>
          </p:cNvPr>
          <p:cNvSpPr txBox="1"/>
          <p:nvPr/>
        </p:nvSpPr>
        <p:spPr>
          <a:xfrm>
            <a:off x="9362576" y="2131307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>
                <a:solidFill>
                  <a:srgbClr val="E9EAEF"/>
                </a:solidFill>
                <a:latin typeface="Montserrat" panose="00000500000000000000" pitchFamily="2" charset="-52"/>
              </a:rPr>
              <a:t>ПВВ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196FA2F-0BB5-47A4-AC71-AC8B291D557C}"/>
              </a:ext>
            </a:extLst>
          </p:cNvPr>
          <p:cNvSpPr txBox="1"/>
          <p:nvPr/>
        </p:nvSpPr>
        <p:spPr>
          <a:xfrm>
            <a:off x="9567628" y="2845000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solidFill>
                  <a:srgbClr val="E9EAEF"/>
                </a:solidFill>
                <a:latin typeface="Montserrat" panose="00000500000000000000" pitchFamily="2" charset="-52"/>
              </a:rPr>
              <a:t>СУДИС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C139E64-0B9D-4608-86E3-FCEE6497CAA4}"/>
              </a:ext>
            </a:extLst>
          </p:cNvPr>
          <p:cNvSpPr txBox="1"/>
          <p:nvPr/>
        </p:nvSpPr>
        <p:spPr>
          <a:xfrm>
            <a:off x="9251840" y="3784124"/>
            <a:ext cx="1343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solidFill>
                  <a:srgbClr val="E9EAEF"/>
                </a:solidFill>
                <a:latin typeface="Montserrat" panose="00000500000000000000" pitchFamily="2" charset="-52"/>
              </a:rPr>
              <a:t>Геопространст-</a:t>
            </a:r>
          </a:p>
          <a:p>
            <a:pPr algn="ctr"/>
            <a:r>
              <a:rPr lang="ru-RU" sz="1100">
                <a:solidFill>
                  <a:srgbClr val="E9EAEF"/>
                </a:solidFill>
                <a:latin typeface="Montserrat" panose="00000500000000000000" pitchFamily="2" charset="-52"/>
              </a:rPr>
              <a:t>венные данные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149933B-CEF0-411B-A4F7-C0926A36E29E}"/>
              </a:ext>
            </a:extLst>
          </p:cNvPr>
          <p:cNvSpPr txBox="1"/>
          <p:nvPr/>
        </p:nvSpPr>
        <p:spPr>
          <a:xfrm>
            <a:off x="9143642" y="4310856"/>
            <a:ext cx="15600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 dirty="0">
                <a:solidFill>
                  <a:srgbClr val="E9EAEF"/>
                </a:solidFill>
                <a:latin typeface="Montserrat" panose="00000500000000000000" pitchFamily="2" charset="-52"/>
              </a:rPr>
              <a:t>Обработка биоме-</a:t>
            </a:r>
          </a:p>
          <a:p>
            <a:pPr algn="ctr"/>
            <a:r>
              <a:rPr lang="ru-RU" sz="1100" dirty="0" err="1">
                <a:solidFill>
                  <a:srgbClr val="E9EAEF"/>
                </a:solidFill>
                <a:latin typeface="Montserrat" panose="00000500000000000000" pitchFamily="2" charset="-52"/>
              </a:rPr>
              <a:t>трических</a:t>
            </a:r>
            <a:r>
              <a:rPr lang="ru-RU" sz="1100" dirty="0">
                <a:solidFill>
                  <a:srgbClr val="E9EAEF"/>
                </a:solidFill>
                <a:latin typeface="Montserrat" panose="00000500000000000000" pitchFamily="2" charset="-52"/>
              </a:rPr>
              <a:t> данных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615760E-6066-43D0-912B-09FB80E1D1DB}"/>
              </a:ext>
            </a:extLst>
          </p:cNvPr>
          <p:cNvSpPr txBox="1"/>
          <p:nvPr/>
        </p:nvSpPr>
        <p:spPr>
          <a:xfrm>
            <a:off x="9664608" y="4891180"/>
            <a:ext cx="5180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solidFill>
                  <a:srgbClr val="E9EAEF"/>
                </a:solidFill>
                <a:latin typeface="Montserrat" panose="00000500000000000000" pitchFamily="2" charset="-52"/>
              </a:rPr>
              <a:t>НСИ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8D50CC0-EA93-4FB3-8BD1-691BB262ABC7}"/>
              </a:ext>
            </a:extLst>
          </p:cNvPr>
          <p:cNvSpPr txBox="1"/>
          <p:nvPr/>
        </p:nvSpPr>
        <p:spPr>
          <a:xfrm>
            <a:off x="10252479" y="2176352"/>
            <a:ext cx="1731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dirty="0">
                <a:latin typeface="Montserrat" panose="00000500000000000000" pitchFamily="2" charset="-52"/>
              </a:rPr>
              <a:t>ИСОД МВД России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E27B905-1556-4E0D-AC56-CA8865C2F14F}"/>
              </a:ext>
            </a:extLst>
          </p:cNvPr>
          <p:cNvSpPr txBox="1"/>
          <p:nvPr/>
        </p:nvSpPr>
        <p:spPr>
          <a:xfrm>
            <a:off x="10957569" y="2747471"/>
            <a:ext cx="81785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E9EAEF"/>
                </a:solidFill>
                <a:latin typeface="Montserrat" panose="00000500000000000000" pitchFamily="2" charset="-52"/>
              </a:rPr>
              <a:t>Базовые</a:t>
            </a:r>
          </a:p>
          <a:p>
            <a:pPr algn="r"/>
            <a:r>
              <a:rPr lang="ru-RU" sz="1100" dirty="0">
                <a:solidFill>
                  <a:srgbClr val="E9EAEF"/>
                </a:solidFill>
                <a:latin typeface="Montserrat" panose="00000500000000000000" pitchFamily="2" charset="-52"/>
              </a:rPr>
              <a:t>реестры</a:t>
            </a:r>
          </a:p>
          <a:p>
            <a:pPr algn="r"/>
            <a:r>
              <a:rPr lang="ru-RU" sz="1100" dirty="0">
                <a:solidFill>
                  <a:srgbClr val="E9EAEF"/>
                </a:solidFill>
                <a:latin typeface="Montserrat" panose="00000500000000000000" pitchFamily="2" charset="-52"/>
              </a:rPr>
              <a:t>МВД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5E5421D-EDD1-4111-98B1-17B0B77AC51F}"/>
              </a:ext>
            </a:extLst>
          </p:cNvPr>
          <p:cNvSpPr txBox="1"/>
          <p:nvPr/>
        </p:nvSpPr>
        <p:spPr>
          <a:xfrm>
            <a:off x="9448436" y="5383127"/>
            <a:ext cx="20665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latin typeface="Montserrat" panose="00000500000000000000" pitchFamily="2" charset="-52"/>
              </a:rPr>
              <a:t>Система ОИБ ИСОД МВД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5AF02A-BABA-4A41-A337-42BC9433D45A}"/>
              </a:ext>
            </a:extLst>
          </p:cNvPr>
          <p:cNvSpPr txBox="1"/>
          <p:nvPr/>
        </p:nvSpPr>
        <p:spPr>
          <a:xfrm>
            <a:off x="10945644" y="3403665"/>
            <a:ext cx="619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solidFill>
                  <a:srgbClr val="525760"/>
                </a:solidFill>
                <a:latin typeface="Montserrat" panose="00000500000000000000" pitchFamily="2" charset="-52"/>
              </a:rPr>
              <a:t>ЕСФЛ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F32147E-2A7B-49A5-BBEF-1F6C83D95BA7}"/>
              </a:ext>
            </a:extLst>
          </p:cNvPr>
          <p:cNvSpPr txBox="1"/>
          <p:nvPr/>
        </p:nvSpPr>
        <p:spPr>
          <a:xfrm>
            <a:off x="10933621" y="3833467"/>
            <a:ext cx="6431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solidFill>
                  <a:srgbClr val="525760"/>
                </a:solidFill>
                <a:latin typeface="Montserrat" panose="00000500000000000000" pitchFamily="2" charset="-52"/>
              </a:rPr>
              <a:t>ЕСЮЛ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30592B0-2B42-473E-960A-4DDB2C8A4616}"/>
              </a:ext>
            </a:extLst>
          </p:cNvPr>
          <p:cNvSpPr txBox="1"/>
          <p:nvPr/>
        </p:nvSpPr>
        <p:spPr>
          <a:xfrm>
            <a:off x="10770919" y="4869501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>
                <a:solidFill>
                  <a:srgbClr val="525760"/>
                </a:solidFill>
                <a:latin typeface="Montserrat" panose="00000500000000000000" pitchFamily="2" charset="-52"/>
              </a:rPr>
              <a:t>Реестр </a:t>
            </a:r>
            <a:r>
              <a:rPr lang="en-US" sz="1100">
                <a:solidFill>
                  <a:srgbClr val="525760"/>
                </a:solidFill>
                <a:latin typeface="Montserrat" panose="00000500000000000000" pitchFamily="2" charset="-52"/>
              </a:rPr>
              <a:t>NN</a:t>
            </a:r>
            <a:endParaRPr lang="ru-RU" sz="1100">
              <a:solidFill>
                <a:srgbClr val="525760"/>
              </a:solidFill>
              <a:latin typeface="Montserrat" panose="00000500000000000000" pitchFamily="2" charset="-52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DB3E9D-D734-484F-8814-A775D6B75356}"/>
              </a:ext>
            </a:extLst>
          </p:cNvPr>
          <p:cNvSpPr txBox="1"/>
          <p:nvPr/>
        </p:nvSpPr>
        <p:spPr>
          <a:xfrm>
            <a:off x="1989596" y="2503868"/>
            <a:ext cx="3956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>
                <a:latin typeface="Montserrat" panose="00000500000000000000" pitchFamily="2" charset="-52"/>
              </a:rPr>
              <a:t>Информационные системы ЕЦП ГИБДД</a:t>
            </a:r>
          </a:p>
        </p:txBody>
      </p:sp>
      <p:sp>
        <p:nvSpPr>
          <p:cNvPr id="2" name="Равнобедренный треугольник 1"/>
          <p:cNvSpPr/>
          <p:nvPr/>
        </p:nvSpPr>
        <p:spPr>
          <a:xfrm rot="5400000">
            <a:off x="8596821" y="3875796"/>
            <a:ext cx="553676" cy="296204"/>
          </a:xfrm>
          <a:prstGeom prst="triangl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 rot="5400000">
            <a:off x="8387733" y="3862792"/>
            <a:ext cx="782685" cy="273549"/>
          </a:xfrm>
          <a:prstGeom prst="triangle">
            <a:avLst>
              <a:gd name="adj" fmla="val 562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6A0C727-A197-49CA-8F54-8B6BC85B26B4}"/>
              </a:ext>
            </a:extLst>
          </p:cNvPr>
          <p:cNvSpPr txBox="1"/>
          <p:nvPr/>
        </p:nvSpPr>
        <p:spPr>
          <a:xfrm>
            <a:off x="427824" y="3154543"/>
            <a:ext cx="2091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Montserrat" panose="00000500000000000000" pitchFamily="2" charset="-52"/>
              </a:rPr>
              <a:t>Процессные системы ГИБДД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1DB3E9D-D734-484F-8814-A775D6B75356}"/>
              </a:ext>
            </a:extLst>
          </p:cNvPr>
          <p:cNvSpPr txBox="1"/>
          <p:nvPr/>
        </p:nvSpPr>
        <p:spPr>
          <a:xfrm>
            <a:off x="3800948" y="3079154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>
                <a:latin typeface="Montserrat" panose="00000500000000000000" pitchFamily="2" charset="-52"/>
              </a:rPr>
              <a:t>«Ядро» ЕЦП ГИБДД</a:t>
            </a:r>
          </a:p>
        </p:txBody>
      </p:sp>
      <p:cxnSp>
        <p:nvCxnSpPr>
          <p:cNvPr id="96" name="Прямая со стрелкой 95"/>
          <p:cNvCxnSpPr/>
          <p:nvPr/>
        </p:nvCxnSpPr>
        <p:spPr>
          <a:xfrm flipV="1">
            <a:off x="2913048" y="3310298"/>
            <a:ext cx="656062" cy="3831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triangl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7" name="Соединительная линия уступом 96"/>
          <p:cNvCxnSpPr/>
          <p:nvPr/>
        </p:nvCxnSpPr>
        <p:spPr>
          <a:xfrm flipV="1">
            <a:off x="6288371" y="2264422"/>
            <a:ext cx="2908790" cy="1418199"/>
          </a:xfrm>
          <a:prstGeom prst="bentConnector3">
            <a:avLst>
              <a:gd name="adj1" fmla="val 74101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>
            <a:off x="6288371" y="4566749"/>
            <a:ext cx="555694" cy="1568"/>
          </a:xfrm>
          <a:prstGeom prst="straightConnector1">
            <a:avLst/>
          </a:prstGeom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triangl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2" name="Соединительная линия уступом 101"/>
          <p:cNvCxnSpPr/>
          <p:nvPr/>
        </p:nvCxnSpPr>
        <p:spPr>
          <a:xfrm>
            <a:off x="8091948" y="1554486"/>
            <a:ext cx="1541696" cy="419571"/>
          </a:xfrm>
          <a:prstGeom prst="bentConnector3">
            <a:avLst>
              <a:gd name="adj1" fmla="val 100085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04E3312C-8A4D-490D-B9C1-077AF040CAAA}"/>
              </a:ext>
            </a:extLst>
          </p:cNvPr>
          <p:cNvSpPr txBox="1"/>
          <p:nvPr/>
        </p:nvSpPr>
        <p:spPr>
          <a:xfrm>
            <a:off x="9473049" y="3355312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err="1">
                <a:solidFill>
                  <a:srgbClr val="E9EAEF"/>
                </a:solidFill>
                <a:latin typeface="Montserrat" panose="00000500000000000000" pitchFamily="2" charset="-52"/>
              </a:rPr>
              <a:t>ЦПОиБА</a:t>
            </a:r>
            <a:endParaRPr lang="ru-RU" sz="1200" dirty="0">
              <a:solidFill>
                <a:srgbClr val="E9EAEF"/>
              </a:solidFill>
              <a:latin typeface="Montserrat" panose="00000500000000000000" pitchFamily="2" charset="-52"/>
            </a:endParaRPr>
          </a:p>
        </p:txBody>
      </p:sp>
      <p:sp>
        <p:nvSpPr>
          <p:cNvPr id="115" name="Полилиния: фигура 114">
            <a:extLst>
              <a:ext uri="{FF2B5EF4-FFF2-40B4-BE49-F238E27FC236}">
                <a16:creationId xmlns:a16="http://schemas.microsoft.com/office/drawing/2014/main" id="{DC8AB288-0DFE-44BE-9A60-76EC3C5F6AC3}"/>
              </a:ext>
            </a:extLst>
          </p:cNvPr>
          <p:cNvSpPr/>
          <p:nvPr/>
        </p:nvSpPr>
        <p:spPr>
          <a:xfrm>
            <a:off x="7024187" y="6070426"/>
            <a:ext cx="1434991" cy="436221"/>
          </a:xfrm>
          <a:custGeom>
            <a:avLst/>
            <a:gdLst>
              <a:gd name="connsiteX0" fmla="*/ 0 w 952376"/>
              <a:gd name="connsiteY0" fmla="*/ 0 h 477998"/>
              <a:gd name="connsiteX1" fmla="*/ 952376 w 952376"/>
              <a:gd name="connsiteY1" fmla="*/ 0 h 477998"/>
              <a:gd name="connsiteX2" fmla="*/ 952376 w 952376"/>
              <a:gd name="connsiteY2" fmla="*/ 477999 h 477998"/>
              <a:gd name="connsiteX3" fmla="*/ 0 w 952376"/>
              <a:gd name="connsiteY3" fmla="*/ 477999 h 47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376" h="477998">
                <a:moveTo>
                  <a:pt x="0" y="0"/>
                </a:moveTo>
                <a:lnTo>
                  <a:pt x="952376" y="0"/>
                </a:lnTo>
                <a:lnTo>
                  <a:pt x="952376" y="477999"/>
                </a:lnTo>
                <a:lnTo>
                  <a:pt x="0" y="477999"/>
                </a:lnTo>
                <a:close/>
              </a:path>
            </a:pathLst>
          </a:custGeom>
          <a:solidFill>
            <a:srgbClr val="FFFFFF"/>
          </a:solidFill>
          <a:ln w="899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CB17D24-2C51-485E-BB01-DDDCA07E61E5}"/>
              </a:ext>
            </a:extLst>
          </p:cNvPr>
          <p:cNvSpPr txBox="1"/>
          <p:nvPr/>
        </p:nvSpPr>
        <p:spPr>
          <a:xfrm>
            <a:off x="7145538" y="6057704"/>
            <a:ext cx="1325193" cy="461665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ctr"/>
            <a:r>
              <a:rPr lang="ru-RU" sz="800" dirty="0">
                <a:latin typeface="Montserrat" panose="00000500000000000000" pitchFamily="2" charset="-52"/>
              </a:rPr>
              <a:t>Иные реестры</a:t>
            </a:r>
          </a:p>
          <a:p>
            <a:pPr algn="ctr"/>
            <a:r>
              <a:rPr lang="ru-RU" sz="800" dirty="0">
                <a:latin typeface="Montserrat" panose="00000500000000000000" pitchFamily="2" charset="-52"/>
              </a:rPr>
              <a:t>(при наличии правовых оснований)</a:t>
            </a:r>
          </a:p>
        </p:txBody>
      </p:sp>
    </p:spTree>
    <p:extLst>
      <p:ext uri="{BB962C8B-B14F-4D97-AF65-F5344CB8AC3E}">
        <p14:creationId xmlns:p14="http://schemas.microsoft.com/office/powerpoint/2010/main" val="33938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89" grpId="0" animBg="1"/>
      <p:bldP spid="88" grpId="0" animBg="1"/>
      <p:bldP spid="78" grpId="0" animBg="1"/>
      <p:bldP spid="41" grpId="0" animBg="1"/>
      <p:bldP spid="53" grpId="0" animBg="1"/>
      <p:bldP spid="52" grpId="0" animBg="1"/>
      <p:bldP spid="42" grpId="0" animBg="1"/>
      <p:bldP spid="51" grpId="0" animBg="1"/>
      <p:bldP spid="79" grpId="0" animBg="1"/>
      <p:bldP spid="81" grpId="0" animBg="1"/>
      <p:bldP spid="82" grpId="0" animBg="1"/>
      <p:bldP spid="90" grpId="0" animBg="1"/>
      <p:bldP spid="91" grpId="0" animBg="1"/>
      <p:bldP spid="92" grpId="0" animBg="1"/>
      <p:bldP spid="99" grpId="0" animBg="1"/>
      <p:bldP spid="100" grpId="0" animBg="1"/>
      <p:bldP spid="101" grpId="0" animBg="1"/>
      <p:bldP spid="103" grpId="0" animBg="1"/>
      <p:bldP spid="123" grpId="0"/>
      <p:bldP spid="128" grpId="0"/>
      <p:bldP spid="129" grpId="0"/>
      <p:bldP spid="130" grpId="0"/>
      <p:bldP spid="136" grpId="0"/>
      <p:bldP spid="137" grpId="0"/>
      <p:bldP spid="139" grpId="0"/>
      <p:bldP spid="144" grpId="0"/>
      <p:bldP spid="43" grpId="0" animBg="1"/>
      <p:bldP spid="45" grpId="0"/>
      <p:bldP spid="46" grpId="0"/>
      <p:bldP spid="47" grpId="0"/>
      <p:bldP spid="48" grpId="0"/>
      <p:bldP spid="49" grpId="0"/>
      <p:bldP spid="55" grpId="0"/>
      <p:bldP spid="56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93" grpId="0"/>
      <p:bldP spid="2" grpId="0" animBg="1"/>
      <p:bldP spid="80" grpId="0"/>
      <p:bldP spid="115" grpId="0" animBg="1"/>
      <p:bldP spid="116" grpId="0"/>
    </p:bldLst>
  </p:timing>
</p:sld>
</file>

<file path=ppt/theme/theme1.xml><?xml version="1.0" encoding="utf-8"?>
<a:theme xmlns:a="http://schemas.openxmlformats.org/drawingml/2006/main" name="Шаблон_ЦИФРОПОЛ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Шаблон_ЦИФРОПОЛ</Template>
  <TotalTime>2921</TotalTime>
  <Words>1400</Words>
  <Application>Microsoft Office PowerPoint</Application>
  <PresentationFormat>Широкоэкранный</PresentationFormat>
  <Paragraphs>229</Paragraphs>
  <Slides>21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4" baseType="lpstr">
      <vt:lpstr>Open Sans</vt:lpstr>
      <vt:lpstr>Arial Black</vt:lpstr>
      <vt:lpstr>Source Sans Pro Light</vt:lpstr>
      <vt:lpstr>Montserrat</vt:lpstr>
      <vt:lpstr>Arial</vt:lpstr>
      <vt:lpstr>Inter</vt:lpstr>
      <vt:lpstr>Calibri</vt:lpstr>
      <vt:lpstr>Gill Sans</vt:lpstr>
      <vt:lpstr>Golos Text</vt:lpstr>
      <vt:lpstr>Verdana</vt:lpstr>
      <vt:lpstr>Bebas Neue Bold</vt:lpstr>
      <vt:lpstr>Wingdings</vt:lpstr>
      <vt:lpstr>Шаблон_ЦИФРОПОЛ</vt:lpstr>
      <vt:lpstr>ТЕХНИЧЕСКИЕ ТРЕБОВАНИЯ</vt:lpstr>
      <vt:lpstr>Состав документа  «Технические ТРЕБОВАНИЯ СОЗДАНИЯ ЕЦП ГИБДД»</vt:lpstr>
      <vt:lpstr>Цели создания ЕЦП ГИБДД</vt:lpstr>
      <vt:lpstr>Основные решаемые задачи при создании ЕЦП ГИБДД</vt:lpstr>
      <vt:lpstr>При разработке Технических требований учтены:</vt:lpstr>
      <vt:lpstr>Общая архитектура ЕЦП ГИБДД</vt:lpstr>
      <vt:lpstr>Общая архитектура ЕЦП ГИБДД</vt:lpstr>
      <vt:lpstr>Общая архитектура ЕЦП ГИБДД</vt:lpstr>
      <vt:lpstr>Общая архитектура ЕЦП ГИБДД</vt:lpstr>
      <vt:lpstr>Ядро ЕЦП ГИБДД – основа создания ЕЦП ГИБДД</vt:lpstr>
      <vt:lpstr>система обеспечения информационной безопасности ЕЦП ГИБДД</vt:lpstr>
      <vt:lpstr>Транспортная система ЕЦП ГИБДД</vt:lpstr>
      <vt:lpstr>Система общих каталогов и справочников ЕЦП ГИБДД</vt:lpstr>
      <vt:lpstr>система «получение и предоставление сведений» ЕЦП ГИБДД</vt:lpstr>
      <vt:lpstr>система мониторинга бизнес-метрик ЕЦП ГИБДД</vt:lpstr>
      <vt:lpstr>система управления жизненным циклом ЕЦП ГИБДД</vt:lpstr>
      <vt:lpstr>система управления жизненным циклом ЕЦП ГИБДД</vt:lpstr>
      <vt:lpstr>система управления жизненным циклом ЕЦП ГИБДД</vt:lpstr>
      <vt:lpstr>Необходимые доработки ФИС ГИБДД-М в рамках включения в состав ЕЦП ГИБДД</vt:lpstr>
      <vt:lpstr>МЕРОПРИЯТИЯ ПО СОЗДАНИЮ ЕЦП ГИБДД</vt:lpstr>
      <vt:lpstr>Спасибо 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создания Единой цифровой платформы Государственной инспекции безопасности дорожного движения Министерства внутренних дел Российской Федерации</dc:title>
  <dc:creator>Maria Maria</dc:creator>
  <cp:lastModifiedBy>user</cp:lastModifiedBy>
  <cp:revision>156</cp:revision>
  <dcterms:created xsi:type="dcterms:W3CDTF">2022-08-02T08:54:36Z</dcterms:created>
  <dcterms:modified xsi:type="dcterms:W3CDTF">2023-03-17T12:20:12Z</dcterms:modified>
</cp:coreProperties>
</file>